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03" r:id="rId1"/>
  </p:sldMasterIdLst>
  <p:notesMasterIdLst>
    <p:notesMasterId r:id="rId43"/>
  </p:notesMasterIdLst>
  <p:handoutMasterIdLst>
    <p:handoutMasterId r:id="rId44"/>
  </p:handoutMasterIdLst>
  <p:sldIdLst>
    <p:sldId id="256" r:id="rId2"/>
    <p:sldId id="398" r:id="rId3"/>
    <p:sldId id="399" r:id="rId4"/>
    <p:sldId id="401" r:id="rId5"/>
    <p:sldId id="400" r:id="rId6"/>
    <p:sldId id="407" r:id="rId7"/>
    <p:sldId id="408" r:id="rId8"/>
    <p:sldId id="409" r:id="rId9"/>
    <p:sldId id="402" r:id="rId10"/>
    <p:sldId id="403" r:id="rId11"/>
    <p:sldId id="406" r:id="rId12"/>
    <p:sldId id="404" r:id="rId13"/>
    <p:sldId id="410" r:id="rId14"/>
    <p:sldId id="411" r:id="rId15"/>
    <p:sldId id="412" r:id="rId16"/>
    <p:sldId id="414" r:id="rId17"/>
    <p:sldId id="415" r:id="rId18"/>
    <p:sldId id="418" r:id="rId19"/>
    <p:sldId id="416" r:id="rId20"/>
    <p:sldId id="423" r:id="rId21"/>
    <p:sldId id="417" r:id="rId22"/>
    <p:sldId id="419" r:id="rId23"/>
    <p:sldId id="420" r:id="rId24"/>
    <p:sldId id="421" r:id="rId25"/>
    <p:sldId id="422" r:id="rId26"/>
    <p:sldId id="413" r:id="rId27"/>
    <p:sldId id="425" r:id="rId28"/>
    <p:sldId id="426" r:id="rId29"/>
    <p:sldId id="427" r:id="rId30"/>
    <p:sldId id="424" r:id="rId31"/>
    <p:sldId id="428" r:id="rId32"/>
    <p:sldId id="429" r:id="rId33"/>
    <p:sldId id="430" r:id="rId34"/>
    <p:sldId id="431" r:id="rId35"/>
    <p:sldId id="432" r:id="rId36"/>
    <p:sldId id="434" r:id="rId37"/>
    <p:sldId id="433" r:id="rId38"/>
    <p:sldId id="435" r:id="rId39"/>
    <p:sldId id="436" r:id="rId40"/>
    <p:sldId id="437" r:id="rId41"/>
    <p:sldId id="303" r:id="rId42"/>
  </p:sldIdLst>
  <p:sldSz cx="9144000" cy="5143500" type="screen16x9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00"/>
    <a:srgbClr val="32C832"/>
    <a:srgbClr val="32C8C8"/>
    <a:srgbClr val="C832C8"/>
    <a:srgbClr val="C8C8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676" autoAdjust="0"/>
    <p:restoredTop sz="94676" autoAdjust="0"/>
  </p:normalViewPr>
  <p:slideViewPr>
    <p:cSldViewPr snapToGrid="0">
      <p:cViewPr varScale="1">
        <p:scale>
          <a:sx n="110" d="100"/>
          <a:sy n="110" d="100"/>
        </p:scale>
        <p:origin x="-749" y="-77"/>
      </p:cViewPr>
      <p:guideLst>
        <p:guide orient="horz" pos="702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3642"/>
    </p:cViewPr>
  </p:sorterViewPr>
  <p:notesViewPr>
    <p:cSldViewPr snapToGrid="0">
      <p:cViewPr varScale="1">
        <p:scale>
          <a:sx n="56" d="100"/>
          <a:sy n="56" d="100"/>
        </p:scale>
        <p:origin x="-2838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smtClean="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smtClean="0"/>
            </a:lvl1pPr>
          </a:lstStyle>
          <a:p>
            <a:pPr>
              <a:defRPr/>
            </a:pPr>
            <a:fld id="{71995086-55F9-4E49-95D5-0EB5C45310F7}" type="datetimeFigureOut">
              <a:rPr lang="en-GB"/>
              <a:pPr>
                <a:defRPr/>
              </a:pPr>
              <a:t>05/12/2023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smtClean="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smtClean="0"/>
            </a:lvl1pPr>
          </a:lstStyle>
          <a:p>
            <a:pPr>
              <a:defRPr/>
            </a:pPr>
            <a:fld id="{48B36883-08AD-4BE0-A599-B17AE7A9F718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996499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pitchFamily="-110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pitchFamily="-110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018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pitchFamily="-110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36951783-778B-4F6E-92A9-4A94367D035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644922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7" charset="0"/>
        <a:ea typeface="ＭＳ Ｐゴシック" pitchFamily="-110" charset="-128"/>
        <a:cs typeface="ＭＳ Ｐゴシック" pitchFamily="-110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7" charset="0"/>
        <a:ea typeface="ＭＳ Ｐゴシック" pitchFamily="-107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7" charset="0"/>
        <a:ea typeface="ＭＳ Ｐゴシック" pitchFamily="-107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7" charset="0"/>
        <a:ea typeface="ＭＳ Ｐゴシック" pitchFamily="-107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7" charset="0"/>
        <a:ea typeface="ＭＳ Ｐゴシック" pitchFamily="-107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Triangle 3"/>
          <p:cNvSpPr/>
          <p:nvPr/>
        </p:nvSpPr>
        <p:spPr>
          <a:xfrm>
            <a:off x="1" y="1985962"/>
            <a:ext cx="3571875" cy="3157538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pic>
        <p:nvPicPr>
          <p:cNvPr id="5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1200" y="41673"/>
            <a:ext cx="2032000" cy="8405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19140000">
            <a:off x="817113" y="1297802"/>
            <a:ext cx="5648623" cy="903230"/>
          </a:xfrm>
        </p:spPr>
        <p:txBody>
          <a:bodyPr bIns="9144"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19140000">
            <a:off x="1212278" y="1853194"/>
            <a:ext cx="6511131" cy="246944"/>
          </a:xfrm>
        </p:spPr>
        <p:txBody>
          <a:bodyPr tIns="9144">
            <a:normAutofit/>
          </a:bodyPr>
          <a:lstStyle>
            <a:lvl1pPr marL="0" indent="0" algn="l">
              <a:buNone/>
              <a:defRPr kumimoji="0" lang="en-US" sz="1400" b="0" i="0" u="none" strike="noStrike" kern="1200" cap="all" spc="40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j-ea"/>
                <a:cs typeface="Tunga" pitchFamily="2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85370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" y="4881563"/>
            <a:ext cx="1096963" cy="15121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EE5514B-64CB-46E5-91E4-C492CCE9A6A9}" type="datetimeFigureOut">
              <a:rPr lang="en-IN"/>
              <a:pPr>
                <a:defRPr/>
              </a:pPr>
              <a:t>05-12-2023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571875" y="4777979"/>
            <a:ext cx="4724400" cy="20597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01050" y="4692254"/>
            <a:ext cx="503238" cy="377428"/>
          </a:xfrm>
          <a:prstGeom prst="ellipse">
            <a:avLst/>
          </a:prstGeo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DFF751E0-A02B-4962-8FB4-A57AE0391FB6}" type="slidenum">
              <a:rPr lang="en-IN" altLang="en-US"/>
              <a:pPr>
                <a:defRPr/>
              </a:pPr>
              <a:t>‹#›</a:t>
            </a:fld>
            <a:endParaRPr lang="en-IN" altLang="en-US"/>
          </a:p>
        </p:txBody>
      </p:sp>
    </p:spTree>
    <p:extLst>
      <p:ext uri="{BB962C8B-B14F-4D97-AF65-F5344CB8AC3E}">
        <p14:creationId xmlns:p14="http://schemas.microsoft.com/office/powerpoint/2010/main" val="22029985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350877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350877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" y="4881563"/>
            <a:ext cx="1096963" cy="15121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AA231A8-26F8-4F1F-952C-CDF808908FBD}" type="datetimeFigureOut">
              <a:rPr lang="en-IN"/>
              <a:pPr>
                <a:defRPr/>
              </a:pPr>
              <a:t>05-12-2023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571875" y="4777979"/>
            <a:ext cx="4724400" cy="20597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01050" y="4692254"/>
            <a:ext cx="503238" cy="377428"/>
          </a:xfrm>
          <a:prstGeom prst="ellipse">
            <a:avLst/>
          </a:prstGeo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1B09A883-19C8-427F-8AC4-39BCE32A899D}" type="slidenum">
              <a:rPr lang="en-IN" altLang="en-US"/>
              <a:pPr>
                <a:defRPr/>
              </a:pPr>
              <a:t>‹#›</a:t>
            </a:fld>
            <a:endParaRPr lang="en-IN" altLang="en-US"/>
          </a:p>
        </p:txBody>
      </p:sp>
    </p:spTree>
    <p:extLst>
      <p:ext uri="{BB962C8B-B14F-4D97-AF65-F5344CB8AC3E}">
        <p14:creationId xmlns:p14="http://schemas.microsoft.com/office/powerpoint/2010/main" val="18721512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2726" y="264319"/>
            <a:ext cx="7521575" cy="411956"/>
          </a:xfrm>
        </p:spPr>
        <p:txBody>
          <a:bodyPr/>
          <a:lstStyle>
            <a:lvl1pPr>
              <a:defRPr cap="none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2726" y="815578"/>
            <a:ext cx="8181975" cy="3880247"/>
          </a:xfrm>
        </p:spPr>
        <p:txBody>
          <a:bodyPr/>
          <a:lstStyle>
            <a:lvl1pPr marL="182880" indent="-182880">
              <a:spcBef>
                <a:spcPts val="1200"/>
              </a:spcBef>
              <a:buSzPct val="120000"/>
              <a:buFont typeface="Wingdings" pitchFamily="2" charset="2"/>
              <a:buChar char="§"/>
              <a:defRPr sz="1800" b="0">
                <a:latin typeface="Arial" pitchFamily="34" charset="0"/>
                <a:cs typeface="Arial" pitchFamily="34" charset="0"/>
              </a:defRPr>
            </a:lvl1pPr>
            <a:lvl3pPr>
              <a:spcBef>
                <a:spcPts val="600"/>
              </a:spcBef>
              <a:defRPr sz="1600"/>
            </a:lvl3pPr>
            <a:lvl4pPr>
              <a:spcBef>
                <a:spcPts val="600"/>
              </a:spcBef>
              <a:defRPr sz="1600"/>
            </a:lvl4pPr>
            <a:lvl5pPr>
              <a:spcBef>
                <a:spcPts val="600"/>
              </a:spcBef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2"/>
            <a:r>
              <a:rPr lang="en-US" dirty="0"/>
              <a:t>Second level</a:t>
            </a:r>
          </a:p>
          <a:p>
            <a:pPr lvl="3"/>
            <a:r>
              <a:rPr lang="en-US" dirty="0"/>
              <a:t>Third level</a:t>
            </a:r>
          </a:p>
          <a:p>
            <a:pPr lvl="4"/>
            <a:r>
              <a:rPr lang="en-US" dirty="0"/>
              <a:t>Fourth </a:t>
            </a:r>
            <a:r>
              <a:rPr lang="en-US" dirty="0" smtClean="0"/>
              <a:t>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05368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-1588" y="-1191"/>
            <a:ext cx="9145588" cy="5144691"/>
          </a:xfrm>
          <a:custGeom>
            <a:avLst/>
            <a:gdLst>
              <a:gd name="connsiteX0" fmla="*/ 0 w 3350419"/>
              <a:gd name="connsiteY0" fmla="*/ 2081213 h 2083594"/>
              <a:gd name="connsiteX1" fmla="*/ 3031331 w 3350419"/>
              <a:gd name="connsiteY1" fmla="*/ 0 h 2083594"/>
              <a:gd name="connsiteX2" fmla="*/ 3350419 w 3350419"/>
              <a:gd name="connsiteY2" fmla="*/ 80963 h 2083594"/>
              <a:gd name="connsiteX3" fmla="*/ 3350419 w 3350419"/>
              <a:gd name="connsiteY3" fmla="*/ 2083594 h 2083594"/>
              <a:gd name="connsiteX4" fmla="*/ 0 w 3350419"/>
              <a:gd name="connsiteY4" fmla="*/ 2081213 h 2083594"/>
              <a:gd name="connsiteX0" fmla="*/ 0 w 3112294"/>
              <a:gd name="connsiteY0" fmla="*/ 2019301 h 2083594"/>
              <a:gd name="connsiteX1" fmla="*/ 2793206 w 3112294"/>
              <a:gd name="connsiteY1" fmla="*/ 0 h 2083594"/>
              <a:gd name="connsiteX2" fmla="*/ 3112294 w 3112294"/>
              <a:gd name="connsiteY2" fmla="*/ 80963 h 2083594"/>
              <a:gd name="connsiteX3" fmla="*/ 3112294 w 3112294"/>
              <a:gd name="connsiteY3" fmla="*/ 2083594 h 2083594"/>
              <a:gd name="connsiteX4" fmla="*/ 0 w 3112294"/>
              <a:gd name="connsiteY4" fmla="*/ 2019301 h 2083594"/>
              <a:gd name="connsiteX0" fmla="*/ 0 w 3345656"/>
              <a:gd name="connsiteY0" fmla="*/ 2097882 h 2097882"/>
              <a:gd name="connsiteX1" fmla="*/ 3026568 w 3345656"/>
              <a:gd name="connsiteY1" fmla="*/ 0 h 2097882"/>
              <a:gd name="connsiteX2" fmla="*/ 3345656 w 3345656"/>
              <a:gd name="connsiteY2" fmla="*/ 80963 h 2097882"/>
              <a:gd name="connsiteX3" fmla="*/ 3345656 w 3345656"/>
              <a:gd name="connsiteY3" fmla="*/ 2083594 h 2097882"/>
              <a:gd name="connsiteX4" fmla="*/ 0 w 3345656"/>
              <a:gd name="connsiteY4" fmla="*/ 2097882 h 2097882"/>
              <a:gd name="connsiteX0" fmla="*/ 0 w 2800350"/>
              <a:gd name="connsiteY0" fmla="*/ 1935957 h 2083594"/>
              <a:gd name="connsiteX1" fmla="*/ 2481262 w 2800350"/>
              <a:gd name="connsiteY1" fmla="*/ 0 h 2083594"/>
              <a:gd name="connsiteX2" fmla="*/ 2800350 w 2800350"/>
              <a:gd name="connsiteY2" fmla="*/ 80963 h 2083594"/>
              <a:gd name="connsiteX3" fmla="*/ 2800350 w 2800350"/>
              <a:gd name="connsiteY3" fmla="*/ 2083594 h 2083594"/>
              <a:gd name="connsiteX4" fmla="*/ 0 w 2800350"/>
              <a:gd name="connsiteY4" fmla="*/ 1935957 h 2083594"/>
              <a:gd name="connsiteX0" fmla="*/ 0 w 3352800"/>
              <a:gd name="connsiteY0" fmla="*/ 2083594 h 2083594"/>
              <a:gd name="connsiteX1" fmla="*/ 3033712 w 3352800"/>
              <a:gd name="connsiteY1" fmla="*/ 0 h 2083594"/>
              <a:gd name="connsiteX2" fmla="*/ 3352800 w 3352800"/>
              <a:gd name="connsiteY2" fmla="*/ 80963 h 2083594"/>
              <a:gd name="connsiteX3" fmla="*/ 3352800 w 3352800"/>
              <a:gd name="connsiteY3" fmla="*/ 2083594 h 2083594"/>
              <a:gd name="connsiteX4" fmla="*/ 0 w 3352800"/>
              <a:gd name="connsiteY4" fmla="*/ 2083594 h 2083594"/>
              <a:gd name="connsiteX0" fmla="*/ 0 w 3352800"/>
              <a:gd name="connsiteY0" fmla="*/ 2002631 h 2002631"/>
              <a:gd name="connsiteX1" fmla="*/ 3033712 w 3352800"/>
              <a:gd name="connsiteY1" fmla="*/ 15716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988469 w 3352800"/>
              <a:gd name="connsiteY1" fmla="*/ 59530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3966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45314 w 3352800"/>
              <a:gd name="connsiteY1" fmla="*/ 1224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4839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75865 w 3352800"/>
              <a:gd name="connsiteY1" fmla="*/ 8178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901 h 2002901"/>
              <a:gd name="connsiteX1" fmla="*/ 2836585 w 3352800"/>
              <a:gd name="connsiteY1" fmla="*/ 0 h 2002901"/>
              <a:gd name="connsiteX2" fmla="*/ 3352800 w 3352800"/>
              <a:gd name="connsiteY2" fmla="*/ 270 h 2002901"/>
              <a:gd name="connsiteX3" fmla="*/ 3352800 w 3352800"/>
              <a:gd name="connsiteY3" fmla="*/ 2002901 h 2002901"/>
              <a:gd name="connsiteX4" fmla="*/ 0 w 3352800"/>
              <a:gd name="connsiteY4" fmla="*/ 2002901 h 2002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2002901">
                <a:moveTo>
                  <a:pt x="0" y="2002901"/>
                </a:moveTo>
                <a:lnTo>
                  <a:pt x="2836585" y="0"/>
                </a:lnTo>
                <a:lnTo>
                  <a:pt x="3352800" y="270"/>
                </a:lnTo>
                <a:lnTo>
                  <a:pt x="3352800" y="2002901"/>
                </a:lnTo>
                <a:lnTo>
                  <a:pt x="0" y="200290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5" name="Right Triangle 4"/>
          <p:cNvSpPr/>
          <p:nvPr/>
        </p:nvSpPr>
        <p:spPr>
          <a:xfrm>
            <a:off x="1" y="1985962"/>
            <a:ext cx="3571875" cy="3157538"/>
          </a:xfrm>
          <a:prstGeom prst="rtTriangle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9140000">
            <a:off x="819399" y="1295053"/>
            <a:ext cx="5650992" cy="905632"/>
          </a:xfrm>
        </p:spPr>
        <p:txBody>
          <a:bodyPr bIns="9144" anchor="b"/>
          <a:lstStyle>
            <a:lvl1pPr algn="l">
              <a:defRPr kumimoji="0" lang="en-US" sz="3200" b="0" i="0" u="none" strike="noStrike" kern="1200" cap="all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 rot="19140000">
            <a:off x="1216152" y="1851228"/>
            <a:ext cx="6510528" cy="246888"/>
          </a:xfrm>
        </p:spPr>
        <p:txBody>
          <a:bodyPr>
            <a:normAutofit/>
          </a:bodyPr>
          <a:lstStyle>
            <a:lvl1pPr marL="0" indent="0">
              <a:buNone/>
              <a:defRPr kumimoji="0" lang="en-US" sz="1400" b="0" i="0" u="none" strike="noStrike" kern="1200" cap="all" spc="40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j-ea"/>
                <a:cs typeface="Tunga" pitchFamily="2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>
          <a:xfrm>
            <a:off x="1" y="4881563"/>
            <a:ext cx="1096963" cy="15121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6012E84-D1E7-4A12-93EA-CFFFE4F3A28F}" type="datetimeFigureOut">
              <a:rPr lang="en-IN"/>
              <a:pPr>
                <a:defRPr/>
              </a:pPr>
              <a:t>05-12-2023</a:t>
            </a:fld>
            <a:endParaRPr lang="en-IN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571875" y="4777979"/>
            <a:ext cx="4724400" cy="20597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01050" y="4692254"/>
            <a:ext cx="503238" cy="377428"/>
          </a:xfrm>
          <a:prstGeom prst="ellipse">
            <a:avLst/>
          </a:prstGeo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C505FD15-26E1-47DB-9254-319952C8A736}" type="slidenum">
              <a:rPr lang="en-IN" altLang="en-US"/>
              <a:pPr>
                <a:defRPr/>
              </a:pPr>
              <a:t>‹#›</a:t>
            </a:fld>
            <a:endParaRPr lang="en-IN" altLang="en-US"/>
          </a:p>
        </p:txBody>
      </p:sp>
    </p:spTree>
    <p:extLst>
      <p:ext uri="{BB962C8B-B14F-4D97-AF65-F5344CB8AC3E}">
        <p14:creationId xmlns:p14="http://schemas.microsoft.com/office/powerpoint/2010/main" val="15707194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822960"/>
            <a:ext cx="3200400" cy="278434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00016" y="822960"/>
            <a:ext cx="3200400" cy="278434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1" y="4881563"/>
            <a:ext cx="1096963" cy="15121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0D98F73-3980-4C5C-8E8A-9D7A681611DA}" type="datetimeFigureOut">
              <a:rPr lang="en-IN"/>
              <a:pPr>
                <a:defRPr/>
              </a:pPr>
              <a:t>05-12-2023</a:t>
            </a:fld>
            <a:endParaRPr lang="en-IN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571875" y="4777979"/>
            <a:ext cx="4724400" cy="20597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01050" y="4692254"/>
            <a:ext cx="503238" cy="377428"/>
          </a:xfrm>
          <a:prstGeom prst="ellipse">
            <a:avLst/>
          </a:prstGeo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832E4613-9FCC-4DDC-8622-2FC5A85D82B0}" type="slidenum">
              <a:rPr lang="en-IN" altLang="en-US"/>
              <a:pPr>
                <a:defRPr/>
              </a:pPr>
              <a:t>‹#›</a:t>
            </a:fld>
            <a:endParaRPr lang="en-IN" altLang="en-US"/>
          </a:p>
        </p:txBody>
      </p:sp>
    </p:spTree>
    <p:extLst>
      <p:ext uri="{BB962C8B-B14F-4D97-AF65-F5344CB8AC3E}">
        <p14:creationId xmlns:p14="http://schemas.microsoft.com/office/powerpoint/2010/main" val="7165361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822960"/>
            <a:ext cx="3200400" cy="411480"/>
          </a:xfrm>
        </p:spPr>
        <p:txBody>
          <a:bodyPr anchor="b">
            <a:normAutofit/>
          </a:bodyPr>
          <a:lstStyle>
            <a:lvl1pPr marL="0" indent="0">
              <a:buNone/>
              <a:defRPr lang="en-US" sz="1400" b="0" kern="1200" cap="all" spc="400" baseline="0" dirty="0" smtClean="0">
                <a:solidFill>
                  <a:schemeClr val="tx1"/>
                </a:solidFill>
                <a:latin typeface="+mn-lt"/>
                <a:ea typeface="+mj-ea"/>
                <a:cs typeface="Tunga" pitchFamily="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9150" y="1276386"/>
            <a:ext cx="3200400" cy="233172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00016" y="822960"/>
            <a:ext cx="3200400" cy="411480"/>
          </a:xfrm>
        </p:spPr>
        <p:txBody>
          <a:bodyPr anchor="b">
            <a:normAutofit/>
          </a:bodyPr>
          <a:lstStyle>
            <a:lvl1pPr marL="0" indent="0">
              <a:buNone/>
              <a:defRPr lang="en-US" sz="1400" b="0" kern="1200" cap="all" spc="400" baseline="0" dirty="0" smtClean="0">
                <a:solidFill>
                  <a:schemeClr val="tx1"/>
                </a:solidFill>
                <a:latin typeface="+mn-lt"/>
                <a:ea typeface="+mj-ea"/>
                <a:cs typeface="Tunga" pitchFamily="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00016" y="1276386"/>
            <a:ext cx="3200400" cy="233172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1" y="4881563"/>
            <a:ext cx="1096963" cy="15121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1ED52D1-D9F1-4C5F-A4BE-421914C94030}" type="datetimeFigureOut">
              <a:rPr lang="en-IN"/>
              <a:pPr>
                <a:defRPr/>
              </a:pPr>
              <a:t>05-12-2023</a:t>
            </a:fld>
            <a:endParaRPr lang="en-IN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571875" y="4777979"/>
            <a:ext cx="4724400" cy="20597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01050" y="4692254"/>
            <a:ext cx="503238" cy="377428"/>
          </a:xfrm>
          <a:prstGeom prst="ellipse">
            <a:avLst/>
          </a:prstGeo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6D066D6F-1C04-4AD1-BF4C-5576462F97E2}" type="slidenum">
              <a:rPr lang="en-IN" altLang="en-US"/>
              <a:pPr>
                <a:defRPr/>
              </a:pPr>
              <a:t>‹#›</a:t>
            </a:fld>
            <a:endParaRPr lang="en-IN" altLang="en-US"/>
          </a:p>
        </p:txBody>
      </p:sp>
    </p:spTree>
    <p:extLst>
      <p:ext uri="{BB962C8B-B14F-4D97-AF65-F5344CB8AC3E}">
        <p14:creationId xmlns:p14="http://schemas.microsoft.com/office/powerpoint/2010/main" val="12040260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>
          <a:xfrm>
            <a:off x="1" y="4881563"/>
            <a:ext cx="1096963" cy="15121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EA97D74-7C36-4EEC-8B84-49318490E646}" type="datetimeFigureOut">
              <a:rPr lang="en-IN"/>
              <a:pPr>
                <a:defRPr/>
              </a:pPr>
              <a:t>05-12-2023</a:t>
            </a:fld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571875" y="4777979"/>
            <a:ext cx="4724400" cy="20597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01050" y="4692254"/>
            <a:ext cx="503238" cy="377428"/>
          </a:xfrm>
          <a:prstGeom prst="ellipse">
            <a:avLst/>
          </a:prstGeo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C42EC9BA-DAB7-47F7-80FD-FC7A49284849}" type="slidenum">
              <a:rPr lang="en-IN" altLang="en-US"/>
              <a:pPr>
                <a:defRPr/>
              </a:pPr>
              <a:t>‹#›</a:t>
            </a:fld>
            <a:endParaRPr lang="en-IN" altLang="en-US"/>
          </a:p>
        </p:txBody>
      </p:sp>
    </p:spTree>
    <p:extLst>
      <p:ext uri="{BB962C8B-B14F-4D97-AF65-F5344CB8AC3E}">
        <p14:creationId xmlns:p14="http://schemas.microsoft.com/office/powerpoint/2010/main" val="10441111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>
          <a:xfrm>
            <a:off x="1" y="4881563"/>
            <a:ext cx="1096963" cy="15121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9FAD9D3-4540-41AC-8B28-3F7145035B2B}" type="datetimeFigureOut">
              <a:rPr lang="en-IN"/>
              <a:pPr>
                <a:defRPr/>
              </a:pPr>
              <a:t>05-12-2023</a:t>
            </a:fld>
            <a:endParaRPr lang="en-IN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571875" y="4777979"/>
            <a:ext cx="4724400" cy="20597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01050" y="4692254"/>
            <a:ext cx="503238" cy="377428"/>
          </a:xfrm>
          <a:prstGeom prst="ellipse">
            <a:avLst/>
          </a:prstGeo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9D909101-1ED0-4579-8872-0C3E1F8BF2C7}" type="slidenum">
              <a:rPr lang="en-IN" altLang="en-US"/>
              <a:pPr>
                <a:defRPr/>
              </a:pPr>
              <a:t>‹#›</a:t>
            </a:fld>
            <a:endParaRPr lang="en-IN" altLang="en-US"/>
          </a:p>
        </p:txBody>
      </p:sp>
    </p:spTree>
    <p:extLst>
      <p:ext uri="{BB962C8B-B14F-4D97-AF65-F5344CB8AC3E}">
        <p14:creationId xmlns:p14="http://schemas.microsoft.com/office/powerpoint/2010/main" val="275490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ight Triangle 4"/>
          <p:cNvSpPr/>
          <p:nvPr/>
        </p:nvSpPr>
        <p:spPr>
          <a:xfrm>
            <a:off x="1" y="1985962"/>
            <a:ext cx="3571875" cy="3157538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6" name="Right Triangle 5"/>
          <p:cNvSpPr/>
          <p:nvPr/>
        </p:nvSpPr>
        <p:spPr>
          <a:xfrm rot="5400000">
            <a:off x="1290638" y="-1290638"/>
            <a:ext cx="5143500" cy="7724775"/>
          </a:xfrm>
          <a:prstGeom prst="rtTriangle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9140000">
            <a:off x="784930" y="1182078"/>
            <a:ext cx="5212080" cy="817070"/>
          </a:xfrm>
        </p:spPr>
        <p:txBody>
          <a:bodyPr bIns="0" anchor="b"/>
          <a:lstStyle>
            <a:lvl1pPr algn="l">
              <a:defRPr kumimoji="0" lang="en-US" sz="2800" b="0" i="0" u="none" strike="noStrike" kern="1200" cap="all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9553" y="1964184"/>
            <a:ext cx="3807779" cy="249351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 rot="19140000">
            <a:off x="1297954" y="1690039"/>
            <a:ext cx="5794760" cy="467486"/>
          </a:xfrm>
        </p:spPr>
        <p:txBody>
          <a:bodyPr>
            <a:normAutofit/>
          </a:bodyPr>
          <a:lstStyle>
            <a:lvl1pPr marL="0" indent="0">
              <a:buNone/>
              <a:defRPr lang="en-US" sz="1400" b="1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>
          <a:xfrm>
            <a:off x="1" y="4881563"/>
            <a:ext cx="1096963" cy="15121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EA92388-66E5-4161-9D92-20D1A36F7C8E}" type="datetimeFigureOut">
              <a:rPr lang="en-IN"/>
              <a:pPr>
                <a:defRPr/>
              </a:pPr>
              <a:t>05-12-2023</a:t>
            </a:fld>
            <a:endParaRPr lang="en-IN"/>
          </a:p>
        </p:txBody>
      </p:sp>
      <p:sp>
        <p:nvSpPr>
          <p:cNvPr id="8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571875" y="4777979"/>
            <a:ext cx="4724400" cy="20597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01050" y="4692254"/>
            <a:ext cx="503238" cy="377428"/>
          </a:xfrm>
          <a:prstGeom prst="ellipse">
            <a:avLst/>
          </a:prstGeom>
          <a:ln>
            <a:solidFill>
              <a:schemeClr val="tx2"/>
            </a:solidFill>
          </a:ln>
        </p:spPr>
        <p:txBody>
          <a:bodyPr/>
          <a:lstStyle>
            <a:lvl1pPr>
              <a:defRPr smtClean="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0BF9ACA0-3268-42FE-A2A9-372BE22FCBA4}" type="slidenum">
              <a:rPr lang="en-IN" altLang="en-US"/>
              <a:pPr>
                <a:defRPr/>
              </a:pPr>
              <a:t>‹#›</a:t>
            </a:fld>
            <a:endParaRPr lang="en-IN" altLang="en-US"/>
          </a:p>
        </p:txBody>
      </p:sp>
    </p:spTree>
    <p:extLst>
      <p:ext uri="{BB962C8B-B14F-4D97-AF65-F5344CB8AC3E}">
        <p14:creationId xmlns:p14="http://schemas.microsoft.com/office/powerpoint/2010/main" val="28270469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ight Triangle 4"/>
          <p:cNvSpPr/>
          <p:nvPr/>
        </p:nvSpPr>
        <p:spPr>
          <a:xfrm>
            <a:off x="1" y="1985962"/>
            <a:ext cx="3571875" cy="3157538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6" name="Freeform 5"/>
          <p:cNvSpPr/>
          <p:nvPr/>
        </p:nvSpPr>
        <p:spPr>
          <a:xfrm>
            <a:off x="1" y="3786187"/>
            <a:ext cx="3571875" cy="1357313"/>
          </a:xfrm>
          <a:custGeom>
            <a:avLst/>
            <a:gdLst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3571875 w 3571875"/>
              <a:gd name="connsiteY2" fmla="*/ 4210050 h 4210050"/>
              <a:gd name="connsiteX3" fmla="*/ 0 w 3571875"/>
              <a:gd name="connsiteY3" fmla="*/ 4210050 h 4210050"/>
              <a:gd name="connsiteX0" fmla="*/ 0 w 3571875"/>
              <a:gd name="connsiteY0" fmla="*/ 1809750 h 1809750"/>
              <a:gd name="connsiteX1" fmla="*/ 1895475 w 3571875"/>
              <a:gd name="connsiteY1" fmla="*/ 0 h 1809750"/>
              <a:gd name="connsiteX2" fmla="*/ 3571875 w 3571875"/>
              <a:gd name="connsiteY2" fmla="*/ 1809750 h 1809750"/>
              <a:gd name="connsiteX3" fmla="*/ 0 w 3571875"/>
              <a:gd name="connsiteY3" fmla="*/ 1809750 h 1809750"/>
              <a:gd name="connsiteX0" fmla="*/ 0 w 3571875"/>
              <a:gd name="connsiteY0" fmla="*/ 1809750 h 1809750"/>
              <a:gd name="connsiteX1" fmla="*/ 2038350 w 3571875"/>
              <a:gd name="connsiteY1" fmla="*/ 0 h 1809750"/>
              <a:gd name="connsiteX2" fmla="*/ 3571875 w 3571875"/>
              <a:gd name="connsiteY2" fmla="*/ 1809750 h 1809750"/>
              <a:gd name="connsiteX3" fmla="*/ 0 w 3571875"/>
              <a:gd name="connsiteY3" fmla="*/ 1809750 h 1809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71875" h="1809750">
                <a:moveTo>
                  <a:pt x="0" y="1809750"/>
                </a:moveTo>
                <a:lnTo>
                  <a:pt x="2038350" y="0"/>
                </a:lnTo>
                <a:lnTo>
                  <a:pt x="3571875" y="1809750"/>
                </a:lnTo>
                <a:lnTo>
                  <a:pt x="0" y="1809750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2028826" y="0"/>
            <a:ext cx="7115175" cy="5143500"/>
          </a:xfrm>
          <a:custGeom>
            <a:avLst/>
            <a:gdLst>
              <a:gd name="connsiteX0" fmla="*/ 0 w 7104888"/>
              <a:gd name="connsiteY0" fmla="*/ 0 h 6858000"/>
              <a:gd name="connsiteX1" fmla="*/ 7104888 w 7104888"/>
              <a:gd name="connsiteY1" fmla="*/ 0 h 6858000"/>
              <a:gd name="connsiteX2" fmla="*/ 7104888 w 7104888"/>
              <a:gd name="connsiteY2" fmla="*/ 6858000 h 6858000"/>
              <a:gd name="connsiteX3" fmla="*/ 0 w 7104888"/>
              <a:gd name="connsiteY3" fmla="*/ 6858000 h 6858000"/>
              <a:gd name="connsiteX4" fmla="*/ 0 w 7104888"/>
              <a:gd name="connsiteY4" fmla="*/ 0 h 6858000"/>
              <a:gd name="connsiteX0" fmla="*/ 0 w 7104888"/>
              <a:gd name="connsiteY0" fmla="*/ 0 h 6858000"/>
              <a:gd name="connsiteX1" fmla="*/ 5695188 w 7104888"/>
              <a:gd name="connsiteY1" fmla="*/ 0 h 6858000"/>
              <a:gd name="connsiteX2" fmla="*/ 7104888 w 7104888"/>
              <a:gd name="connsiteY2" fmla="*/ 0 h 6858000"/>
              <a:gd name="connsiteX3" fmla="*/ 7104888 w 7104888"/>
              <a:gd name="connsiteY3" fmla="*/ 6858000 h 6858000"/>
              <a:gd name="connsiteX4" fmla="*/ 0 w 7104888"/>
              <a:gd name="connsiteY4" fmla="*/ 6858000 h 6858000"/>
              <a:gd name="connsiteX5" fmla="*/ 0 w 7104888"/>
              <a:gd name="connsiteY5" fmla="*/ 0 h 6858000"/>
              <a:gd name="connsiteX0" fmla="*/ 10287 w 7115175"/>
              <a:gd name="connsiteY0" fmla="*/ 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0287 w 7115175"/>
              <a:gd name="connsiteY4" fmla="*/ 6858000 h 6858000"/>
              <a:gd name="connsiteX5" fmla="*/ 0 w 7115175"/>
              <a:gd name="connsiteY5" fmla="*/ 5048250 h 6858000"/>
              <a:gd name="connsiteX6" fmla="*/ 10287 w 7115175"/>
              <a:gd name="connsiteY6" fmla="*/ 0 h 6858000"/>
              <a:gd name="connsiteX0" fmla="*/ 10287 w 7115175"/>
              <a:gd name="connsiteY0" fmla="*/ 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533526 w 7115175"/>
              <a:gd name="connsiteY4" fmla="*/ 6848475 h 6858000"/>
              <a:gd name="connsiteX5" fmla="*/ 10287 w 7115175"/>
              <a:gd name="connsiteY5" fmla="*/ 6858000 h 6858000"/>
              <a:gd name="connsiteX6" fmla="*/ 0 w 7115175"/>
              <a:gd name="connsiteY6" fmla="*/ 5048250 h 6858000"/>
              <a:gd name="connsiteX7" fmla="*/ 10287 w 7115175"/>
              <a:gd name="connsiteY7" fmla="*/ 0 h 6858000"/>
              <a:gd name="connsiteX0" fmla="*/ 10287 w 7115175"/>
              <a:gd name="connsiteY0" fmla="*/ 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533526 w 7115175"/>
              <a:gd name="connsiteY4" fmla="*/ 6848475 h 6858000"/>
              <a:gd name="connsiteX5" fmla="*/ 0 w 7115175"/>
              <a:gd name="connsiteY5" fmla="*/ 5048250 h 6858000"/>
              <a:gd name="connsiteX6" fmla="*/ 10287 w 7115175"/>
              <a:gd name="connsiteY6" fmla="*/ 0 h 6858000"/>
              <a:gd name="connsiteX0" fmla="*/ 0 w 7115175"/>
              <a:gd name="connsiteY0" fmla="*/ 504825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533526 w 7115175"/>
              <a:gd name="connsiteY4" fmla="*/ 6848475 h 6858000"/>
              <a:gd name="connsiteX5" fmla="*/ 0 w 7115175"/>
              <a:gd name="connsiteY5" fmla="*/ 50482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5175" h="6858000">
                <a:moveTo>
                  <a:pt x="0" y="5048250"/>
                </a:moveTo>
                <a:lnTo>
                  <a:pt x="5705475" y="0"/>
                </a:lnTo>
                <a:lnTo>
                  <a:pt x="7115175" y="0"/>
                </a:lnTo>
                <a:lnTo>
                  <a:pt x="7115175" y="6858000"/>
                </a:lnTo>
                <a:lnTo>
                  <a:pt x="1533526" y="6848475"/>
                </a:lnTo>
                <a:lnTo>
                  <a:pt x="0" y="5048250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</p:spPr>
        <p:txBody>
          <a:bodyPr rIns="182880" rtlCol="0" anchor="ctr">
            <a:normAutofit/>
          </a:bodyPr>
          <a:lstStyle>
            <a:lvl1pPr algn="r">
              <a:defRPr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9140000">
            <a:off x="671197" y="1288126"/>
            <a:ext cx="5486400" cy="650583"/>
          </a:xfrm>
        </p:spPr>
        <p:txBody>
          <a:bodyPr anchor="b"/>
          <a:lstStyle>
            <a:lvl1pPr algn="l">
              <a:defRPr sz="2800" b="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 rot="19140000">
            <a:off x="1143480" y="1635397"/>
            <a:ext cx="6096545" cy="555498"/>
          </a:xfrm>
        </p:spPr>
        <p:txBody>
          <a:bodyPr/>
          <a:lstStyle>
            <a:lvl1pPr marL="0" indent="0"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5"/>
          </p:nvPr>
        </p:nvSpPr>
        <p:spPr>
          <a:xfrm>
            <a:off x="1" y="4881563"/>
            <a:ext cx="1096963" cy="15121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D892D96-CAB4-4CE3-BF45-B6B60E593717}" type="datetimeFigureOut">
              <a:rPr lang="en-IN"/>
              <a:pPr>
                <a:defRPr/>
              </a:pPr>
              <a:t>05-12-2023</a:t>
            </a:fld>
            <a:endParaRPr lang="en-IN"/>
          </a:p>
        </p:txBody>
      </p:sp>
      <p:sp>
        <p:nvSpPr>
          <p:cNvPr id="8" name="Footer Placeholder 5"/>
          <p:cNvSpPr>
            <a:spLocks noGrp="1"/>
          </p:cNvSpPr>
          <p:nvPr>
            <p:ph type="ftr" sz="quarter" idx="16"/>
          </p:nvPr>
        </p:nvSpPr>
        <p:spPr>
          <a:xfrm>
            <a:off x="3571875" y="4777979"/>
            <a:ext cx="4724400" cy="20597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17"/>
          </p:nvPr>
        </p:nvSpPr>
        <p:spPr>
          <a:xfrm>
            <a:off x="8401050" y="4692254"/>
            <a:ext cx="503238" cy="377428"/>
          </a:xfrm>
          <a:prstGeom prst="ellipse">
            <a:avLst/>
          </a:prstGeo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3C1FB6BB-F4FB-4F47-852E-5F56F981096F}" type="slidenum">
              <a:rPr lang="en-IN" altLang="en-US"/>
              <a:pPr>
                <a:defRPr/>
              </a:pPr>
              <a:t>‹#›</a:t>
            </a:fld>
            <a:endParaRPr lang="en-IN" altLang="en-US"/>
          </a:p>
        </p:txBody>
      </p:sp>
    </p:spTree>
    <p:extLst>
      <p:ext uri="{BB962C8B-B14F-4D97-AF65-F5344CB8AC3E}">
        <p14:creationId xmlns:p14="http://schemas.microsoft.com/office/powerpoint/2010/main" val="7116026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 userDrawn="1"/>
        </p:nvSpPr>
        <p:spPr>
          <a:xfrm>
            <a:off x="-3175" y="4754166"/>
            <a:ext cx="3575050" cy="389334"/>
          </a:xfrm>
          <a:custGeom>
            <a:avLst/>
            <a:gdLst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3571875 w 3571875"/>
              <a:gd name="connsiteY2" fmla="*/ 4210050 h 4210050"/>
              <a:gd name="connsiteX3" fmla="*/ 0 w 3571875"/>
              <a:gd name="connsiteY3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88394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205038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281238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76450 w 3571875"/>
              <a:gd name="connsiteY2" fmla="*/ 2274094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245519 w 3571875"/>
              <a:gd name="connsiteY2" fmla="*/ 2405063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38350 w 3571875"/>
              <a:gd name="connsiteY2" fmla="*/ 2405063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2433637 h 2433637"/>
              <a:gd name="connsiteX1" fmla="*/ 257175 w 3571875"/>
              <a:gd name="connsiteY1" fmla="*/ 0 h 2433637"/>
              <a:gd name="connsiteX2" fmla="*/ 2038350 w 3571875"/>
              <a:gd name="connsiteY2" fmla="*/ 628650 h 2433637"/>
              <a:gd name="connsiteX3" fmla="*/ 3571875 w 3571875"/>
              <a:gd name="connsiteY3" fmla="*/ 2433637 h 2433637"/>
              <a:gd name="connsiteX4" fmla="*/ 0 w 3571875"/>
              <a:gd name="connsiteY4" fmla="*/ 2433637 h 2433637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2040732 w 3574257"/>
              <a:gd name="connsiteY2" fmla="*/ 2381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924051 w 3574257"/>
              <a:gd name="connsiteY2" fmla="*/ 307181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9749 h 1809749"/>
              <a:gd name="connsiteX1" fmla="*/ 0 w 3574257"/>
              <a:gd name="connsiteY1" fmla="*/ 2381 h 1809749"/>
              <a:gd name="connsiteX2" fmla="*/ 2038351 w 3574257"/>
              <a:gd name="connsiteY2" fmla="*/ 0 h 1809749"/>
              <a:gd name="connsiteX3" fmla="*/ 3574257 w 3574257"/>
              <a:gd name="connsiteY3" fmla="*/ 1809749 h 1809749"/>
              <a:gd name="connsiteX4" fmla="*/ 2382 w 3574257"/>
              <a:gd name="connsiteY4" fmla="*/ 1809749 h 1809749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640682 w 3574257"/>
              <a:gd name="connsiteY2" fmla="*/ 450057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9749 h 1809749"/>
              <a:gd name="connsiteX1" fmla="*/ 0 w 3574257"/>
              <a:gd name="connsiteY1" fmla="*/ 2381 h 1809749"/>
              <a:gd name="connsiteX2" fmla="*/ 2038351 w 3574257"/>
              <a:gd name="connsiteY2" fmla="*/ 0 h 1809749"/>
              <a:gd name="connsiteX3" fmla="*/ 3574257 w 3574257"/>
              <a:gd name="connsiteY3" fmla="*/ 1809749 h 1809749"/>
              <a:gd name="connsiteX4" fmla="*/ 2382 w 3574257"/>
              <a:gd name="connsiteY4" fmla="*/ 1809749 h 1809749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657351 w 3574257"/>
              <a:gd name="connsiteY2" fmla="*/ 230982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2040732 w 3574257"/>
              <a:gd name="connsiteY2" fmla="*/ 2382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774032 w 3574257"/>
              <a:gd name="connsiteY2" fmla="*/ 161925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969294 w 3574257"/>
              <a:gd name="connsiteY2" fmla="*/ 21432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819275 w 3574257"/>
              <a:gd name="connsiteY2" fmla="*/ 200026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2045494 w 3574257"/>
              <a:gd name="connsiteY2" fmla="*/ 1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74257" h="1807368">
                <a:moveTo>
                  <a:pt x="2382" y="1807368"/>
                </a:moveTo>
                <a:lnTo>
                  <a:pt x="0" y="0"/>
                </a:lnTo>
                <a:lnTo>
                  <a:pt x="2045494" y="1"/>
                </a:lnTo>
                <a:lnTo>
                  <a:pt x="3574257" y="1807368"/>
                </a:lnTo>
                <a:lnTo>
                  <a:pt x="2382" y="180736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8" name="Freeform 7"/>
          <p:cNvSpPr/>
          <p:nvPr userDrawn="1"/>
        </p:nvSpPr>
        <p:spPr>
          <a:xfrm>
            <a:off x="0" y="4754166"/>
            <a:ext cx="9145588" cy="389334"/>
          </a:xfrm>
          <a:custGeom>
            <a:avLst/>
            <a:gdLst>
              <a:gd name="connsiteX0" fmla="*/ 0 w 3350419"/>
              <a:gd name="connsiteY0" fmla="*/ 2081213 h 2083594"/>
              <a:gd name="connsiteX1" fmla="*/ 3031331 w 3350419"/>
              <a:gd name="connsiteY1" fmla="*/ 0 h 2083594"/>
              <a:gd name="connsiteX2" fmla="*/ 3350419 w 3350419"/>
              <a:gd name="connsiteY2" fmla="*/ 80963 h 2083594"/>
              <a:gd name="connsiteX3" fmla="*/ 3350419 w 3350419"/>
              <a:gd name="connsiteY3" fmla="*/ 2083594 h 2083594"/>
              <a:gd name="connsiteX4" fmla="*/ 0 w 3350419"/>
              <a:gd name="connsiteY4" fmla="*/ 2081213 h 2083594"/>
              <a:gd name="connsiteX0" fmla="*/ 0 w 3112294"/>
              <a:gd name="connsiteY0" fmla="*/ 2019301 h 2083594"/>
              <a:gd name="connsiteX1" fmla="*/ 2793206 w 3112294"/>
              <a:gd name="connsiteY1" fmla="*/ 0 h 2083594"/>
              <a:gd name="connsiteX2" fmla="*/ 3112294 w 3112294"/>
              <a:gd name="connsiteY2" fmla="*/ 80963 h 2083594"/>
              <a:gd name="connsiteX3" fmla="*/ 3112294 w 3112294"/>
              <a:gd name="connsiteY3" fmla="*/ 2083594 h 2083594"/>
              <a:gd name="connsiteX4" fmla="*/ 0 w 3112294"/>
              <a:gd name="connsiteY4" fmla="*/ 2019301 h 2083594"/>
              <a:gd name="connsiteX0" fmla="*/ 0 w 3345656"/>
              <a:gd name="connsiteY0" fmla="*/ 2097882 h 2097882"/>
              <a:gd name="connsiteX1" fmla="*/ 3026568 w 3345656"/>
              <a:gd name="connsiteY1" fmla="*/ 0 h 2097882"/>
              <a:gd name="connsiteX2" fmla="*/ 3345656 w 3345656"/>
              <a:gd name="connsiteY2" fmla="*/ 80963 h 2097882"/>
              <a:gd name="connsiteX3" fmla="*/ 3345656 w 3345656"/>
              <a:gd name="connsiteY3" fmla="*/ 2083594 h 2097882"/>
              <a:gd name="connsiteX4" fmla="*/ 0 w 3345656"/>
              <a:gd name="connsiteY4" fmla="*/ 2097882 h 2097882"/>
              <a:gd name="connsiteX0" fmla="*/ 0 w 2800350"/>
              <a:gd name="connsiteY0" fmla="*/ 1935957 h 2083594"/>
              <a:gd name="connsiteX1" fmla="*/ 2481262 w 2800350"/>
              <a:gd name="connsiteY1" fmla="*/ 0 h 2083594"/>
              <a:gd name="connsiteX2" fmla="*/ 2800350 w 2800350"/>
              <a:gd name="connsiteY2" fmla="*/ 80963 h 2083594"/>
              <a:gd name="connsiteX3" fmla="*/ 2800350 w 2800350"/>
              <a:gd name="connsiteY3" fmla="*/ 2083594 h 2083594"/>
              <a:gd name="connsiteX4" fmla="*/ 0 w 2800350"/>
              <a:gd name="connsiteY4" fmla="*/ 1935957 h 2083594"/>
              <a:gd name="connsiteX0" fmla="*/ 0 w 3352800"/>
              <a:gd name="connsiteY0" fmla="*/ 2083594 h 2083594"/>
              <a:gd name="connsiteX1" fmla="*/ 3033712 w 3352800"/>
              <a:gd name="connsiteY1" fmla="*/ 0 h 2083594"/>
              <a:gd name="connsiteX2" fmla="*/ 3352800 w 3352800"/>
              <a:gd name="connsiteY2" fmla="*/ 80963 h 2083594"/>
              <a:gd name="connsiteX3" fmla="*/ 3352800 w 3352800"/>
              <a:gd name="connsiteY3" fmla="*/ 2083594 h 2083594"/>
              <a:gd name="connsiteX4" fmla="*/ 0 w 3352800"/>
              <a:gd name="connsiteY4" fmla="*/ 2083594 h 2083594"/>
              <a:gd name="connsiteX0" fmla="*/ 0 w 3352800"/>
              <a:gd name="connsiteY0" fmla="*/ 2002631 h 2002631"/>
              <a:gd name="connsiteX1" fmla="*/ 3033712 w 3352800"/>
              <a:gd name="connsiteY1" fmla="*/ 15716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988469 w 3352800"/>
              <a:gd name="connsiteY1" fmla="*/ 59530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3966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45314 w 3352800"/>
              <a:gd name="connsiteY1" fmla="*/ 1224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4839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75865 w 3352800"/>
              <a:gd name="connsiteY1" fmla="*/ 8178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901 h 2002901"/>
              <a:gd name="connsiteX1" fmla="*/ 2836585 w 3352800"/>
              <a:gd name="connsiteY1" fmla="*/ 0 h 2002901"/>
              <a:gd name="connsiteX2" fmla="*/ 3352800 w 3352800"/>
              <a:gd name="connsiteY2" fmla="*/ 270 h 2002901"/>
              <a:gd name="connsiteX3" fmla="*/ 3352800 w 3352800"/>
              <a:gd name="connsiteY3" fmla="*/ 2002901 h 2002901"/>
              <a:gd name="connsiteX4" fmla="*/ 0 w 3352800"/>
              <a:gd name="connsiteY4" fmla="*/ 2002901 h 2002901"/>
              <a:gd name="connsiteX0" fmla="*/ 0 w 3352800"/>
              <a:gd name="connsiteY0" fmla="*/ 2002631 h 2002631"/>
              <a:gd name="connsiteX1" fmla="*/ 754045 w 3352800"/>
              <a:gd name="connsiteY1" fmla="*/ 146832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534305 h 534305"/>
              <a:gd name="connsiteX1" fmla="*/ 754045 w 3352800"/>
              <a:gd name="connsiteY1" fmla="*/ 0 h 534305"/>
              <a:gd name="connsiteX2" fmla="*/ 3352800 w 3352800"/>
              <a:gd name="connsiteY2" fmla="*/ 7687 h 534305"/>
              <a:gd name="connsiteX3" fmla="*/ 3352800 w 3352800"/>
              <a:gd name="connsiteY3" fmla="*/ 534305 h 534305"/>
              <a:gd name="connsiteX4" fmla="*/ 0 w 3352800"/>
              <a:gd name="connsiteY4" fmla="*/ 534305 h 534305"/>
              <a:gd name="connsiteX0" fmla="*/ 0 w 3352800"/>
              <a:gd name="connsiteY0" fmla="*/ 534305 h 534305"/>
              <a:gd name="connsiteX1" fmla="*/ 754045 w 3352800"/>
              <a:gd name="connsiteY1" fmla="*/ 0 h 534305"/>
              <a:gd name="connsiteX2" fmla="*/ 3352800 w 3352800"/>
              <a:gd name="connsiteY2" fmla="*/ 7687 h 534305"/>
              <a:gd name="connsiteX3" fmla="*/ 3352800 w 3352800"/>
              <a:gd name="connsiteY3" fmla="*/ 534305 h 534305"/>
              <a:gd name="connsiteX4" fmla="*/ 0 w 3352800"/>
              <a:gd name="connsiteY4" fmla="*/ 534305 h 534305"/>
              <a:gd name="connsiteX0" fmla="*/ 0 w 3352800"/>
              <a:gd name="connsiteY0" fmla="*/ 526618 h 526618"/>
              <a:gd name="connsiteX1" fmla="*/ 980611 w 3352800"/>
              <a:gd name="connsiteY1" fmla="*/ 93681 h 526618"/>
              <a:gd name="connsiteX2" fmla="*/ 3352800 w 3352800"/>
              <a:gd name="connsiteY2" fmla="*/ 0 h 526618"/>
              <a:gd name="connsiteX3" fmla="*/ 3352800 w 3352800"/>
              <a:gd name="connsiteY3" fmla="*/ 526618 h 526618"/>
              <a:gd name="connsiteX4" fmla="*/ 0 w 3352800"/>
              <a:gd name="connsiteY4" fmla="*/ 526618 h 526618"/>
              <a:gd name="connsiteX0" fmla="*/ 0 w 3352800"/>
              <a:gd name="connsiteY0" fmla="*/ 526888 h 526888"/>
              <a:gd name="connsiteX1" fmla="*/ 744735 w 3352800"/>
              <a:gd name="connsiteY1" fmla="*/ 0 h 526888"/>
              <a:gd name="connsiteX2" fmla="*/ 3352800 w 3352800"/>
              <a:gd name="connsiteY2" fmla="*/ 270 h 526888"/>
              <a:gd name="connsiteX3" fmla="*/ 3352800 w 3352800"/>
              <a:gd name="connsiteY3" fmla="*/ 526888 h 526888"/>
              <a:gd name="connsiteX4" fmla="*/ 0 w 3352800"/>
              <a:gd name="connsiteY4" fmla="*/ 526888 h 526888"/>
              <a:gd name="connsiteX0" fmla="*/ 0 w 3352800"/>
              <a:gd name="connsiteY0" fmla="*/ 526618 h 526618"/>
              <a:gd name="connsiteX1" fmla="*/ 811948 w 3352800"/>
              <a:gd name="connsiteY1" fmla="*/ 60921 h 526618"/>
              <a:gd name="connsiteX2" fmla="*/ 3352800 w 3352800"/>
              <a:gd name="connsiteY2" fmla="*/ 0 h 526618"/>
              <a:gd name="connsiteX3" fmla="*/ 3352800 w 3352800"/>
              <a:gd name="connsiteY3" fmla="*/ 526618 h 526618"/>
              <a:gd name="connsiteX4" fmla="*/ 0 w 3352800"/>
              <a:gd name="connsiteY4" fmla="*/ 526618 h 526618"/>
              <a:gd name="connsiteX0" fmla="*/ 0 w 3352800"/>
              <a:gd name="connsiteY0" fmla="*/ 527584 h 527584"/>
              <a:gd name="connsiteX1" fmla="*/ 751718 w 3352800"/>
              <a:gd name="connsiteY1" fmla="*/ 0 h 527584"/>
              <a:gd name="connsiteX2" fmla="*/ 3352800 w 3352800"/>
              <a:gd name="connsiteY2" fmla="*/ 966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  <a:gd name="connsiteX0" fmla="*/ 0 w 3352800"/>
              <a:gd name="connsiteY0" fmla="*/ 527584 h 527584"/>
              <a:gd name="connsiteX1" fmla="*/ 751718 w 3352800"/>
              <a:gd name="connsiteY1" fmla="*/ 0 h 527584"/>
              <a:gd name="connsiteX2" fmla="*/ 3241069 w 3352800"/>
              <a:gd name="connsiteY2" fmla="*/ 94144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  <a:gd name="connsiteX0" fmla="*/ 0 w 3352800"/>
              <a:gd name="connsiteY0" fmla="*/ 527584 h 527584"/>
              <a:gd name="connsiteX1" fmla="*/ 751718 w 3352800"/>
              <a:gd name="connsiteY1" fmla="*/ 0 h 527584"/>
              <a:gd name="connsiteX2" fmla="*/ 3352800 w 3352800"/>
              <a:gd name="connsiteY2" fmla="*/ 271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  <a:gd name="connsiteX0" fmla="*/ 0 w 3352800"/>
              <a:gd name="connsiteY0" fmla="*/ 527313 h 527313"/>
              <a:gd name="connsiteX1" fmla="*/ 900984 w 3352800"/>
              <a:gd name="connsiteY1" fmla="*/ 97774 h 527313"/>
              <a:gd name="connsiteX2" fmla="*/ 3352800 w 3352800"/>
              <a:gd name="connsiteY2" fmla="*/ 0 h 527313"/>
              <a:gd name="connsiteX3" fmla="*/ 3352800 w 3352800"/>
              <a:gd name="connsiteY3" fmla="*/ 527313 h 527313"/>
              <a:gd name="connsiteX4" fmla="*/ 0 w 3352800"/>
              <a:gd name="connsiteY4" fmla="*/ 527313 h 527313"/>
              <a:gd name="connsiteX0" fmla="*/ 0 w 3352800"/>
              <a:gd name="connsiteY0" fmla="*/ 527584 h 527584"/>
              <a:gd name="connsiteX1" fmla="*/ 748227 w 3352800"/>
              <a:gd name="connsiteY1" fmla="*/ 0 h 527584"/>
              <a:gd name="connsiteX2" fmla="*/ 3352800 w 3352800"/>
              <a:gd name="connsiteY2" fmla="*/ 271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527584">
                <a:moveTo>
                  <a:pt x="0" y="527584"/>
                </a:moveTo>
                <a:lnTo>
                  <a:pt x="748227" y="0"/>
                </a:lnTo>
                <a:lnTo>
                  <a:pt x="3352800" y="271"/>
                </a:lnTo>
                <a:lnTo>
                  <a:pt x="3352800" y="527584"/>
                </a:lnTo>
                <a:lnTo>
                  <a:pt x="0" y="527584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326" y="273844"/>
            <a:ext cx="7521575" cy="4119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29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22326" y="825104"/>
            <a:ext cx="7521575" cy="26848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2"/>
            <a:r>
              <a:rPr lang="en-US" dirty="0" smtClean="0"/>
              <a:t>Second level</a:t>
            </a:r>
          </a:p>
          <a:p>
            <a:pPr lvl="3"/>
            <a:r>
              <a:rPr lang="en-US" dirty="0" smtClean="0"/>
              <a:t>Third level</a:t>
            </a:r>
          </a:p>
          <a:p>
            <a:pPr lvl="4"/>
            <a:r>
              <a:rPr lang="en-US" dirty="0" smtClean="0"/>
              <a:t>Fourth level</a:t>
            </a:r>
            <a:endParaRPr lang="en-US" dirty="0"/>
          </a:p>
        </p:txBody>
      </p:sp>
      <p:sp>
        <p:nvSpPr>
          <p:cNvPr id="1030" name="TextBox 2"/>
          <p:cNvSpPr txBox="1">
            <a:spLocks noChangeArrowheads="1"/>
          </p:cNvSpPr>
          <p:nvPr userDrawn="1"/>
        </p:nvSpPr>
        <p:spPr bwMode="auto">
          <a:xfrm>
            <a:off x="-3175" y="4779556"/>
            <a:ext cx="439102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r>
              <a:rPr lang="en-GB" sz="1600"/>
              <a:t>@2023 Pham Van Huy and Trinh Hung Cuong</a:t>
            </a:r>
          </a:p>
        </p:txBody>
      </p:sp>
      <p:sp>
        <p:nvSpPr>
          <p:cNvPr id="1031" name="TextBox 9"/>
          <p:cNvSpPr txBox="1">
            <a:spLocks noChangeArrowheads="1"/>
          </p:cNvSpPr>
          <p:nvPr userDrawn="1"/>
        </p:nvSpPr>
        <p:spPr bwMode="auto">
          <a:xfrm>
            <a:off x="8683626" y="4779556"/>
            <a:ext cx="44767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just"/>
            <a:fld id="{B55B96AB-0A85-4835-B226-EECF36CA5E46}" type="slidenum">
              <a:rPr lang="en-GB" sz="1600"/>
              <a:pPr algn="just"/>
              <a:t>‹#›</a:t>
            </a:fld>
            <a:endParaRPr lang="en-GB" sz="1600"/>
          </a:p>
        </p:txBody>
      </p:sp>
      <p:pic>
        <p:nvPicPr>
          <p:cNvPr id="1032" name="Picture 12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1088" y="41673"/>
            <a:ext cx="1662112" cy="686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73" r:id="rId1"/>
    <p:sldLayoutId id="2147483872" r:id="rId2"/>
    <p:sldLayoutId id="2147483874" r:id="rId3"/>
    <p:sldLayoutId id="2147483875" r:id="rId4"/>
    <p:sldLayoutId id="2147483876" r:id="rId5"/>
    <p:sldLayoutId id="2147483877" r:id="rId6"/>
    <p:sldLayoutId id="2147483878" r:id="rId7"/>
    <p:sldLayoutId id="2147483879" r:id="rId8"/>
    <p:sldLayoutId id="2147483880" r:id="rId9"/>
    <p:sldLayoutId id="2147483881" r:id="rId10"/>
    <p:sldLayoutId id="2147483882" r:id="rId11"/>
  </p:sldLayoutIdLs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kern="1200" cap="all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Franklin Gothic Medium" panose="020B0603020102020204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Franklin Gothic Medium" panose="020B0603020102020204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Franklin Gothic Medium" panose="020B0603020102020204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Franklin Gothic Medium" panose="020B0603020102020204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Franklin Gothic Medium" panose="020B0603020102020204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Franklin Gothic Medium" panose="020B0603020102020204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Franklin Gothic Medium" panose="020B0603020102020204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Franklin Gothic Medium" panose="020B0603020102020204" pitchFamily="34" charset="0"/>
        </a:defRPr>
      </a:lvl9pPr>
    </p:titleStyle>
    <p:bodyStyle>
      <a:lvl1pPr marL="342900" indent="-342900" algn="l" rtl="0" eaLnBrk="0" fontAlgn="base" hangingPunct="0">
        <a:spcBef>
          <a:spcPts val="800"/>
        </a:spcBef>
        <a:spcAft>
          <a:spcPct val="0"/>
        </a:spcAft>
        <a:buFont typeface="Arial" charset="0"/>
        <a:defRPr sz="16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173038" indent="-173038" algn="l" rtl="0" eaLnBrk="0" fontAlgn="base" hangingPunct="0">
        <a:spcBef>
          <a:spcPts val="3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401638" indent="-163513" algn="l" rtl="0" eaLnBrk="0" fontAlgn="base" hangingPunct="0">
        <a:spcBef>
          <a:spcPts val="3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630238" indent="-163513" algn="l" rtl="0" eaLnBrk="0" fontAlgn="base" hangingPunct="0">
        <a:spcBef>
          <a:spcPts val="3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858838" indent="-173038" algn="l" rtl="0" eaLnBrk="0" fontAlgn="base" hangingPunct="0">
        <a:spcBef>
          <a:spcPts val="3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" indent="-173736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353312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581912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792224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nalyticsvidhya.com/blog/2021/03/edge-detection-extracting-the-edges-from-an-image/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theailearner.com/tag/prewitt-operator/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opencv.org/3.4/d2/d2c/tutorial_sobel_derivatives.html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app=desktop&amp;v=kGHz-cEyjiE" TargetMode="External"/><Relationship Id="rId2" Type="http://schemas.openxmlformats.org/officeDocument/2006/relationships/hyperlink" Target="https://docs.opencv.org/4.x/d4/d86/group__imgproc__filter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vincmazet.github.io/bip/filtering/convolution.html" TargetMode="External"/><Relationship Id="rId4" Type="http://schemas.openxmlformats.org/officeDocument/2006/relationships/hyperlink" Target="https://docs.opencv.org/4.x/d4/dc6/tutorial_py_template_matching.html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19140000">
            <a:off x="817564" y="1297782"/>
            <a:ext cx="5648325" cy="903685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b="1"/>
              <a:t> </a:t>
            </a:r>
            <a:r>
              <a:rPr lang="vi-VN" b="1" smtClean="0"/>
              <a:t> </a:t>
            </a:r>
            <a:r>
              <a:rPr lang="en-US" sz="3600" b="1" smtClean="0"/>
              <a:t>edge detection</a:t>
            </a:r>
            <a:r>
              <a:rPr lang="en-US" dirty="0"/>
              <a:t/>
            </a:r>
            <a:br>
              <a:rPr lang="en-US" dirty="0"/>
            </a:br>
            <a:r>
              <a:rPr lang="vi-VN" dirty="0" smtClean="0"/>
              <a:t>  </a:t>
            </a:r>
            <a:r>
              <a:rPr lang="en-US" sz="2400" dirty="0" smtClean="0"/>
              <a:t>(</a:t>
            </a:r>
            <a:r>
              <a:rPr lang="en-US" sz="2400" dirty="0"/>
              <a:t>Digital Image Processing)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1426" y="3113324"/>
            <a:ext cx="6511925" cy="1603772"/>
          </a:xfrm>
        </p:spPr>
        <p:txBody>
          <a:bodyPr>
            <a:noAutofit/>
          </a:bodyPr>
          <a:lstStyle/>
          <a:p>
            <a:pPr algn="r" eaLnBrk="1" hangingPunct="1">
              <a:buFont typeface="Arial" panose="020B0604020202020204" pitchFamily="34" charset="0"/>
              <a:buNone/>
              <a:defRPr/>
            </a:pPr>
            <a:endParaRPr sz="1800" b="1" cap="none" spc="0" dirty="0"/>
          </a:p>
          <a:p>
            <a:pPr algn="r" eaLnBrk="1" hangingPunct="1">
              <a:buFont typeface="Arial" panose="020B0604020202020204" pitchFamily="34" charset="0"/>
              <a:buNone/>
              <a:defRPr/>
            </a:pPr>
            <a:r>
              <a:rPr sz="1800" cap="none" spc="0" dirty="0"/>
              <a:t>Faculty of Information Technology</a:t>
            </a:r>
            <a:br>
              <a:rPr sz="1800" cap="none" spc="0" dirty="0"/>
            </a:br>
            <a:r>
              <a:rPr sz="1800" cap="none" spc="0" dirty="0"/>
              <a:t>Ton </a:t>
            </a:r>
            <a:r>
              <a:rPr sz="1800" cap="none" spc="0" dirty="0" err="1"/>
              <a:t>Duc</a:t>
            </a:r>
            <a:r>
              <a:rPr sz="1800" cap="none" spc="0" dirty="0"/>
              <a:t> </a:t>
            </a:r>
            <a:r>
              <a:rPr sz="1800" cap="none" spc="0" dirty="0" err="1"/>
              <a:t>Thang</a:t>
            </a:r>
            <a:r>
              <a:rPr sz="1800" cap="none" spc="0" dirty="0"/>
              <a:t> University</a:t>
            </a:r>
          </a:p>
          <a:p>
            <a:pPr algn="r" eaLnBrk="1" hangingPunct="1">
              <a:buFont typeface="Arial" panose="020B0604020202020204" pitchFamily="34" charset="0"/>
              <a:buNone/>
              <a:defRPr/>
            </a:pPr>
            <a:r>
              <a:rPr sz="1800" b="1" i="1" cap="none" spc="0" dirty="0"/>
              <a:t/>
            </a:r>
            <a:br>
              <a:rPr sz="1800" b="1" i="1" cap="none" spc="0" dirty="0"/>
            </a:br>
            <a:r>
              <a:rPr sz="1800" b="1" i="1" cap="none" spc="0" dirty="0"/>
              <a:t/>
            </a:r>
            <a:br>
              <a:rPr sz="1800" b="1" i="1" cap="none" spc="0" dirty="0"/>
            </a:br>
            <a:r>
              <a:rPr sz="1800" b="1" i="1" cap="none" spc="0" dirty="0"/>
              <a:t>August 2023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Edge </a:t>
            </a:r>
            <a:r>
              <a:rPr lang="en-GB" smtClean="0"/>
              <a:t>Detection (ct)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/>
              <a:t>Edge detection is an image processing technique for finding the boundaries of an object in the given </a:t>
            </a:r>
            <a:r>
              <a:rPr lang="en-GB" smtClean="0"/>
              <a:t>image</a:t>
            </a:r>
            <a:endParaRPr lang="vi-VN" smtClean="0"/>
          </a:p>
          <a:p>
            <a:r>
              <a:rPr lang="vi-VN" smtClean="0"/>
              <a:t>E</a:t>
            </a:r>
            <a:r>
              <a:rPr lang="en-GB" smtClean="0"/>
              <a:t>dges </a:t>
            </a:r>
            <a:r>
              <a:rPr lang="en-GB"/>
              <a:t>are the part of the image that represents the boundary or the shape of the object in the </a:t>
            </a:r>
            <a:r>
              <a:rPr lang="en-GB" smtClean="0"/>
              <a:t>image</a:t>
            </a:r>
            <a:endParaRPr lang="vi-VN" smtClean="0"/>
          </a:p>
          <a:p>
            <a:pPr lvl="2"/>
            <a:r>
              <a:rPr lang="en-GB" smtClean="0"/>
              <a:t>the </a:t>
            </a:r>
            <a:r>
              <a:rPr lang="en-GB"/>
              <a:t>pixel values around the edge show a significant difference or a sudden change in the pixel </a:t>
            </a:r>
            <a:r>
              <a:rPr lang="en-GB" smtClean="0"/>
              <a:t>values</a:t>
            </a:r>
            <a:endParaRPr lang="en-GB"/>
          </a:p>
          <a:p>
            <a:r>
              <a:rPr lang="en-GB"/>
              <a:t>Based on this fact we can identify which pixels represent the edge or which pixel lie on the edge.</a:t>
            </a:r>
          </a:p>
        </p:txBody>
      </p:sp>
    </p:spTree>
    <p:extLst>
      <p:ext uri="{BB962C8B-B14F-4D97-AF65-F5344CB8AC3E}">
        <p14:creationId xmlns:p14="http://schemas.microsoft.com/office/powerpoint/2010/main" val="3527607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How to Extract the Edges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>
                <a:solidFill>
                  <a:srgbClr val="FF0000"/>
                </a:solidFill>
              </a:rPr>
              <a:t>compare</a:t>
            </a:r>
            <a:r>
              <a:rPr lang="en-GB"/>
              <a:t> the pixel values with its surrounding pixels, to find out if a particular pixel lies on the </a:t>
            </a:r>
            <a:r>
              <a:rPr lang="en-GB" smtClean="0"/>
              <a:t>edge</a:t>
            </a:r>
            <a:endParaRPr lang="vi-VN" smtClean="0"/>
          </a:p>
          <a:p>
            <a:r>
              <a:rPr lang="en-GB"/>
              <a:t>use a matrix known as the </a:t>
            </a:r>
            <a:r>
              <a:rPr lang="en-GB">
                <a:solidFill>
                  <a:srgbClr val="FF0000"/>
                </a:solidFill>
              </a:rPr>
              <a:t>kernel</a:t>
            </a:r>
            <a:r>
              <a:rPr lang="en-GB"/>
              <a:t> and perform the element-wise multiplication</a:t>
            </a:r>
          </a:p>
        </p:txBody>
      </p:sp>
    </p:spTree>
    <p:extLst>
      <p:ext uri="{BB962C8B-B14F-4D97-AF65-F5344CB8AC3E}">
        <p14:creationId xmlns:p14="http://schemas.microsoft.com/office/powerpoint/2010/main" val="4159253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How to Extract the </a:t>
            </a:r>
            <a:r>
              <a:rPr lang="en-GB" smtClean="0"/>
              <a:t>Edges</a:t>
            </a:r>
            <a:r>
              <a:rPr lang="vi-VN" smtClean="0"/>
              <a:t> (ct)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2" descr="https://cdn.analyticsvidhya.com/wp-content/uploads/2021/03/Screenshot-from-2021-03-12-15-23-11-768x46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299" y="723900"/>
            <a:ext cx="7315200" cy="441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7607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How to Extract the </a:t>
            </a:r>
            <a:r>
              <a:rPr lang="en-GB" smtClean="0"/>
              <a:t>Edges</a:t>
            </a:r>
            <a:r>
              <a:rPr lang="vi-VN" smtClean="0"/>
              <a:t> (ct)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026" name="Picture 2" descr="the kerne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753" y="925809"/>
            <a:ext cx="8686800" cy="3627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5033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How to Extract the </a:t>
            </a:r>
            <a:r>
              <a:rPr lang="en-GB" smtClean="0"/>
              <a:t>Edges</a:t>
            </a:r>
            <a:r>
              <a:rPr lang="vi-VN" smtClean="0"/>
              <a:t> (ct)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2050" name="Picture 2" descr="highlighted pixe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701" y="1080379"/>
            <a:ext cx="8686800" cy="3399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5033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How to Extract the </a:t>
            </a:r>
            <a:r>
              <a:rPr lang="en-GB" smtClean="0"/>
              <a:t>Edges</a:t>
            </a:r>
            <a:r>
              <a:rPr lang="vi-VN" smtClean="0"/>
              <a:t> (ct)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3074" name="Picture 2" descr="Filter/kernel edge detec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476" y="306351"/>
            <a:ext cx="7820025" cy="4724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50333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Prewitt </a:t>
            </a:r>
            <a:r>
              <a:rPr lang="en-GB" smtClean="0"/>
              <a:t>&amp; Sobel kernels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098" name="Picture 2" descr="Sobel kernel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0981" y="571500"/>
            <a:ext cx="4981222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87330" y="1934170"/>
            <a:ext cx="378602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/>
              <a:t>Sobel kernels, higher importance is given to the pixel values right next to the target pixel</a:t>
            </a:r>
          </a:p>
        </p:txBody>
      </p:sp>
    </p:spTree>
    <p:extLst>
      <p:ext uri="{BB962C8B-B14F-4D97-AF65-F5344CB8AC3E}">
        <p14:creationId xmlns:p14="http://schemas.microsoft.com/office/powerpoint/2010/main" val="14851918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Prewitt </a:t>
            </a:r>
            <a:r>
              <a:rPr lang="en-GB" smtClean="0"/>
              <a:t>kernels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mtClean="0"/>
              <a:t>Vertical direction</a:t>
            </a:r>
          </a:p>
          <a:p>
            <a:endParaRPr lang="en-US"/>
          </a:p>
          <a:p>
            <a:endParaRPr lang="en-GB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1009680"/>
              </p:ext>
            </p:extLst>
          </p:nvPr>
        </p:nvGraphicFramePr>
        <p:xfrm>
          <a:off x="2388552" y="736541"/>
          <a:ext cx="1546452" cy="1280160"/>
        </p:xfrm>
        <a:graphic>
          <a:graphicData uri="http://schemas.openxmlformats.org/drawingml/2006/table">
            <a:tbl>
              <a:tblPr/>
              <a:tblGrid>
                <a:gridCol w="515484"/>
                <a:gridCol w="515484"/>
                <a:gridCol w="515484"/>
              </a:tblGrid>
              <a:tr h="360661">
                <a:tc>
                  <a:txBody>
                    <a:bodyPr/>
                    <a:lstStyle/>
                    <a:p>
                      <a:pPr algn="l"/>
                      <a:r>
                        <a:rPr lang="en-GB">
                          <a:effectLst/>
                        </a:rPr>
                        <a:t>-1</a:t>
                      </a: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>
                          <a:effectLst/>
                        </a:rPr>
                        <a:t>0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>
                          <a:effectLst/>
                        </a:rPr>
                        <a:t>1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360661">
                <a:tc>
                  <a:txBody>
                    <a:bodyPr/>
                    <a:lstStyle/>
                    <a:p>
                      <a:pPr algn="l"/>
                      <a:r>
                        <a:rPr lang="en-GB">
                          <a:effectLst/>
                        </a:rPr>
                        <a:t>-1</a:t>
                      </a: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>
                          <a:effectLst/>
                        </a:rPr>
                        <a:t>0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>
                          <a:effectLst/>
                        </a:rPr>
                        <a:t>1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360661">
                <a:tc>
                  <a:txBody>
                    <a:bodyPr/>
                    <a:lstStyle/>
                    <a:p>
                      <a:pPr algn="l"/>
                      <a:r>
                        <a:rPr lang="en-GB">
                          <a:effectLst/>
                        </a:rPr>
                        <a:t>-1</a:t>
                      </a: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>
                          <a:effectLst/>
                        </a:rPr>
                        <a:t>0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>
                          <a:effectLst/>
                        </a:rPr>
                        <a:t>1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5123" name="Picture 3" descr="Prewitt Operato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800" y="1946526"/>
            <a:ext cx="2930539" cy="2871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5" name="Picture 5" descr="Prewitt Operato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7026" y="1950717"/>
            <a:ext cx="2819400" cy="2867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51918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Prewitt </a:t>
            </a:r>
            <a:r>
              <a:rPr lang="en-GB" smtClean="0"/>
              <a:t>kernels (ct)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/>
              <a:t>Horizontal direction</a:t>
            </a:r>
          </a:p>
          <a:p>
            <a:endParaRPr lang="en-US"/>
          </a:p>
          <a:p>
            <a:endParaRPr lang="en-GB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8874430"/>
              </p:ext>
            </p:extLst>
          </p:nvPr>
        </p:nvGraphicFramePr>
        <p:xfrm>
          <a:off x="2881711" y="670557"/>
          <a:ext cx="1546452" cy="1280160"/>
        </p:xfrm>
        <a:graphic>
          <a:graphicData uri="http://schemas.openxmlformats.org/drawingml/2006/table">
            <a:tbl>
              <a:tblPr/>
              <a:tblGrid>
                <a:gridCol w="515484"/>
                <a:gridCol w="515484"/>
                <a:gridCol w="515484"/>
              </a:tblGrid>
              <a:tr h="360661">
                <a:tc>
                  <a:txBody>
                    <a:bodyPr/>
                    <a:lstStyle/>
                    <a:p>
                      <a:pPr algn="l"/>
                      <a:r>
                        <a:rPr lang="en-GB">
                          <a:effectLst/>
                        </a:rPr>
                        <a:t>-1</a:t>
                      </a: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>
                          <a:effectLst/>
                        </a:rPr>
                        <a:t>-1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>
                          <a:effectLst/>
                        </a:rPr>
                        <a:t>-1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360661">
                <a:tc>
                  <a:txBody>
                    <a:bodyPr/>
                    <a:lstStyle/>
                    <a:p>
                      <a:pPr algn="l"/>
                      <a:r>
                        <a:rPr lang="en-GB">
                          <a:effectLst/>
                        </a:rPr>
                        <a:t>0</a:t>
                      </a: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>
                          <a:effectLst/>
                        </a:rPr>
                        <a:t>0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>
                          <a:effectLst/>
                        </a:rPr>
                        <a:t>0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360661">
                <a:tc>
                  <a:txBody>
                    <a:bodyPr/>
                    <a:lstStyle/>
                    <a:p>
                      <a:pPr algn="l"/>
                      <a:r>
                        <a:rPr lang="en-GB">
                          <a:effectLst/>
                        </a:rPr>
                        <a:t>1</a:t>
                      </a: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>
                          <a:effectLst/>
                        </a:rPr>
                        <a:t>1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>
                          <a:effectLst/>
                        </a:rPr>
                        <a:t>1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5123" name="Picture 3" descr="Prewitt Operato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800" y="1946526"/>
            <a:ext cx="2930539" cy="2871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Prewitt Operato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7849" y="1946526"/>
            <a:ext cx="2933058" cy="2871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43156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Prewitt </a:t>
            </a:r>
            <a:r>
              <a:rPr lang="en-GB" smtClean="0"/>
              <a:t>kernel – both directions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7170" name="Picture 2" descr="https://i0.wp.com/theailearner.com/wp-content/uploads/2019/05/gradien.png?resize=419%2C132&amp;ssl=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8748" y="1781942"/>
            <a:ext cx="5823340" cy="1834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04331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Edge Detection</a:t>
            </a:r>
            <a:endParaRPr lang="en-GB" dirty="0"/>
          </a:p>
        </p:txBody>
      </p:sp>
      <p:sp>
        <p:nvSpPr>
          <p:cNvPr id="30" name="Content Placeholder 2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/>
              <a:t>Extracting The Edges From An </a:t>
            </a:r>
            <a:r>
              <a:rPr lang="en-GB" smtClean="0"/>
              <a:t>Image</a:t>
            </a:r>
          </a:p>
          <a:p>
            <a:endParaRPr lang="en-GB" smtClean="0"/>
          </a:p>
          <a:p>
            <a:r>
              <a:rPr lang="en-GB" smtClean="0"/>
              <a:t>Objective</a:t>
            </a:r>
          </a:p>
          <a:p>
            <a:pPr lvl="2"/>
            <a:r>
              <a:rPr lang="en-GB" smtClean="0"/>
              <a:t>What </a:t>
            </a:r>
            <a:r>
              <a:rPr lang="en-GB"/>
              <a:t>is edge detection and how it can be helpful in image classification.</a:t>
            </a:r>
          </a:p>
          <a:p>
            <a:pPr lvl="2"/>
            <a:r>
              <a:rPr lang="en-GB"/>
              <a:t>Learn how kernels are used to identify the edges in a given image.</a:t>
            </a:r>
            <a:endParaRPr lang="en-GB" dirty="0"/>
          </a:p>
          <a:p>
            <a:pPr lvl="2"/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0" y="4198785"/>
            <a:ext cx="91837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>
                <a:hlinkClick r:id="rId2"/>
              </a:rPr>
              <a:t>https://www.analyticsvidhya.com/blog/2021/03/edge-detection-extracting-the-edges-from-an-image</a:t>
            </a:r>
            <a:r>
              <a:rPr lang="en-GB" sz="1600" smtClean="0">
                <a:hlinkClick r:id="rId2"/>
              </a:rPr>
              <a:t>/</a:t>
            </a:r>
            <a:endParaRPr lang="en-GB" sz="1600"/>
          </a:p>
        </p:txBody>
      </p:sp>
    </p:spTree>
    <p:extLst>
      <p:ext uri="{BB962C8B-B14F-4D97-AF65-F5344CB8AC3E}">
        <p14:creationId xmlns:p14="http://schemas.microsoft.com/office/powerpoint/2010/main" val="2554440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2727" y="264319"/>
            <a:ext cx="7102474" cy="411956"/>
          </a:xfrm>
          <a:solidFill>
            <a:srgbClr val="FFFF00"/>
          </a:solidFill>
        </p:spPr>
        <p:txBody>
          <a:bodyPr/>
          <a:lstStyle/>
          <a:p>
            <a:r>
              <a:rPr lang="vi-VN" dirty="0" smtClean="0"/>
              <a:t>Ex.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vi-VN" dirty="0" smtClean="0"/>
              <a:t>Apply </a:t>
            </a:r>
            <a:r>
              <a:rPr lang="en-US" dirty="0" smtClean="0"/>
              <a:t>Prewitt/</a:t>
            </a:r>
            <a:r>
              <a:rPr lang="vi-VN" dirty="0" smtClean="0"/>
              <a:t>Sobel operators in X direction, Y </a:t>
            </a:r>
            <a:r>
              <a:rPr lang="en-US" dirty="0" smtClean="0"/>
              <a:t>direction, and both directions into the following image:</a:t>
            </a:r>
            <a:endParaRPr lang="en-US" dirty="0"/>
          </a:p>
        </p:txBody>
      </p:sp>
      <p:pic>
        <p:nvPicPr>
          <p:cNvPr id="1026" name="Picture 2" descr="How the Sobel Operator Works – Automatic Addis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4484" y="1871373"/>
            <a:ext cx="4238625" cy="2371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93578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Edges again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/>
              <a:t>An edge is a place of rapid change in the  image intensity </a:t>
            </a:r>
            <a:r>
              <a:rPr lang="en-GB" smtClean="0"/>
              <a:t>function</a:t>
            </a:r>
          </a:p>
          <a:p>
            <a:endParaRPr lang="en-GB"/>
          </a:p>
        </p:txBody>
      </p:sp>
      <p:grpSp>
        <p:nvGrpSpPr>
          <p:cNvPr id="4" name="object 3"/>
          <p:cNvGrpSpPr/>
          <p:nvPr/>
        </p:nvGrpSpPr>
        <p:grpSpPr>
          <a:xfrm>
            <a:off x="547985" y="1433962"/>
            <a:ext cx="2347913" cy="1786573"/>
            <a:chOff x="219075" y="3267011"/>
            <a:chExt cx="2762250" cy="2101850"/>
          </a:xfrm>
        </p:grpSpPr>
        <p:pic>
          <p:nvPicPr>
            <p:cNvPr id="5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84184" y="3276599"/>
              <a:ext cx="2187615" cy="2082800"/>
            </a:xfrm>
            <a:prstGeom prst="rect">
              <a:avLst/>
            </a:prstGeom>
          </p:spPr>
        </p:pic>
        <p:sp>
          <p:nvSpPr>
            <p:cNvPr id="6" name="object 5"/>
            <p:cNvSpPr/>
            <p:nvPr/>
          </p:nvSpPr>
          <p:spPr>
            <a:xfrm>
              <a:off x="223837" y="3271773"/>
              <a:ext cx="2752725" cy="2092325"/>
            </a:xfrm>
            <a:custGeom>
              <a:avLst/>
              <a:gdLst/>
              <a:ahLst/>
              <a:cxnLst/>
              <a:rect l="l" t="t" r="r" b="b"/>
              <a:pathLst>
                <a:path w="2752725" h="2092325">
                  <a:moveTo>
                    <a:pt x="0" y="2092325"/>
                  </a:moveTo>
                  <a:lnTo>
                    <a:pt x="2752725" y="2092325"/>
                  </a:lnTo>
                  <a:lnTo>
                    <a:pt x="2752725" y="0"/>
                  </a:lnTo>
                  <a:lnTo>
                    <a:pt x="0" y="0"/>
                  </a:lnTo>
                  <a:lnTo>
                    <a:pt x="0" y="2092325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777240"/>
              <a:endParaRPr sz="153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" name="object 6"/>
            <p:cNvSpPr/>
            <p:nvPr/>
          </p:nvSpPr>
          <p:spPr>
            <a:xfrm>
              <a:off x="228600" y="4343399"/>
              <a:ext cx="2743200" cy="0"/>
            </a:xfrm>
            <a:custGeom>
              <a:avLst/>
              <a:gdLst/>
              <a:ahLst/>
              <a:cxnLst/>
              <a:rect l="l" t="t" r="r" b="b"/>
              <a:pathLst>
                <a:path w="2743200">
                  <a:moveTo>
                    <a:pt x="0" y="0"/>
                  </a:moveTo>
                  <a:lnTo>
                    <a:pt x="2743200" y="0"/>
                  </a:lnTo>
                </a:path>
              </a:pathLst>
            </a:custGeom>
            <a:ln w="381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pPr defTabSz="777240"/>
              <a:endParaRPr sz="1530">
                <a:solidFill>
                  <a:prstClr val="black"/>
                </a:solidFill>
                <a:latin typeface="Calibri"/>
              </a:endParaRPr>
            </a:p>
          </p:txBody>
        </p:sp>
      </p:grpSp>
      <p:grpSp>
        <p:nvGrpSpPr>
          <p:cNvPr id="8" name="object 9"/>
          <p:cNvGrpSpPr/>
          <p:nvPr/>
        </p:nvGrpSpPr>
        <p:grpSpPr>
          <a:xfrm>
            <a:off x="3078063" y="1438064"/>
            <a:ext cx="2339816" cy="1780096"/>
            <a:chOff x="3195637" y="3271837"/>
            <a:chExt cx="2752725" cy="2094230"/>
          </a:xfrm>
        </p:grpSpPr>
        <p:sp>
          <p:nvSpPr>
            <p:cNvPr id="9" name="object 10"/>
            <p:cNvSpPr/>
            <p:nvPr/>
          </p:nvSpPr>
          <p:spPr>
            <a:xfrm>
              <a:off x="3200400" y="3276600"/>
              <a:ext cx="2741930" cy="2084705"/>
            </a:xfrm>
            <a:custGeom>
              <a:avLst/>
              <a:gdLst/>
              <a:ahLst/>
              <a:cxnLst/>
              <a:rect l="l" t="t" r="r" b="b"/>
              <a:pathLst>
                <a:path w="2741929" h="2084704">
                  <a:moveTo>
                    <a:pt x="0" y="2084451"/>
                  </a:moveTo>
                  <a:lnTo>
                    <a:pt x="2741676" y="2084451"/>
                  </a:lnTo>
                  <a:lnTo>
                    <a:pt x="2741676" y="0"/>
                  </a:lnTo>
                  <a:lnTo>
                    <a:pt x="0" y="0"/>
                  </a:lnTo>
                  <a:lnTo>
                    <a:pt x="0" y="2084451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777240"/>
              <a:endParaRPr sz="153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0" name="object 11"/>
            <p:cNvSpPr/>
            <p:nvPr/>
          </p:nvSpPr>
          <p:spPr>
            <a:xfrm>
              <a:off x="3200400" y="3581400"/>
              <a:ext cx="2743200" cy="1609725"/>
            </a:xfrm>
            <a:custGeom>
              <a:avLst/>
              <a:gdLst/>
              <a:ahLst/>
              <a:cxnLst/>
              <a:rect l="l" t="t" r="r" b="b"/>
              <a:pathLst>
                <a:path w="2743200" h="1609725">
                  <a:moveTo>
                    <a:pt x="0" y="0"/>
                  </a:moveTo>
                  <a:lnTo>
                    <a:pt x="64095" y="0"/>
                  </a:lnTo>
                  <a:lnTo>
                    <a:pt x="212725" y="0"/>
                  </a:lnTo>
                  <a:lnTo>
                    <a:pt x="380404" y="0"/>
                  </a:lnTo>
                  <a:lnTo>
                    <a:pt x="501650" y="0"/>
                  </a:lnTo>
                  <a:lnTo>
                    <a:pt x="547609" y="4034"/>
                  </a:lnTo>
                  <a:lnTo>
                    <a:pt x="585183" y="17460"/>
                  </a:lnTo>
                  <a:lnTo>
                    <a:pt x="616315" y="42259"/>
                  </a:lnTo>
                  <a:lnTo>
                    <a:pt x="642949" y="80414"/>
                  </a:lnTo>
                  <a:lnTo>
                    <a:pt x="667029" y="133908"/>
                  </a:lnTo>
                  <a:lnTo>
                    <a:pt x="690499" y="204724"/>
                  </a:lnTo>
                  <a:lnTo>
                    <a:pt x="700347" y="241729"/>
                  </a:lnTo>
                  <a:lnTo>
                    <a:pt x="709510" y="283557"/>
                  </a:lnTo>
                  <a:lnTo>
                    <a:pt x="718029" y="329542"/>
                  </a:lnTo>
                  <a:lnTo>
                    <a:pt x="725945" y="379017"/>
                  </a:lnTo>
                  <a:lnTo>
                    <a:pt x="733300" y="431316"/>
                  </a:lnTo>
                  <a:lnTo>
                    <a:pt x="740134" y="485772"/>
                  </a:lnTo>
                  <a:lnTo>
                    <a:pt x="746490" y="541718"/>
                  </a:lnTo>
                  <a:lnTo>
                    <a:pt x="752408" y="598489"/>
                  </a:lnTo>
                  <a:lnTo>
                    <a:pt x="757930" y="655417"/>
                  </a:lnTo>
                  <a:lnTo>
                    <a:pt x="763098" y="711837"/>
                  </a:lnTo>
                  <a:lnTo>
                    <a:pt x="767952" y="767081"/>
                  </a:lnTo>
                  <a:lnTo>
                    <a:pt x="772535" y="820484"/>
                  </a:lnTo>
                  <a:lnTo>
                    <a:pt x="776887" y="871379"/>
                  </a:lnTo>
                  <a:lnTo>
                    <a:pt x="781050" y="919099"/>
                  </a:lnTo>
                  <a:lnTo>
                    <a:pt x="786447" y="977746"/>
                  </a:lnTo>
                  <a:lnTo>
                    <a:pt x="792279" y="1036382"/>
                  </a:lnTo>
                  <a:lnTo>
                    <a:pt x="798589" y="1094451"/>
                  </a:lnTo>
                  <a:lnTo>
                    <a:pt x="805419" y="1151392"/>
                  </a:lnTo>
                  <a:lnTo>
                    <a:pt x="812814" y="1206649"/>
                  </a:lnTo>
                  <a:lnTo>
                    <a:pt x="820817" y="1259663"/>
                  </a:lnTo>
                  <a:lnTo>
                    <a:pt x="829471" y="1309875"/>
                  </a:lnTo>
                  <a:lnTo>
                    <a:pt x="838820" y="1356728"/>
                  </a:lnTo>
                  <a:lnTo>
                    <a:pt x="848908" y="1399663"/>
                  </a:lnTo>
                  <a:lnTo>
                    <a:pt x="859778" y="1438123"/>
                  </a:lnTo>
                  <a:lnTo>
                    <a:pt x="898036" y="1527161"/>
                  </a:lnTo>
                  <a:lnTo>
                    <a:pt x="926207" y="1562334"/>
                  </a:lnTo>
                  <a:lnTo>
                    <a:pt x="958726" y="1582566"/>
                  </a:lnTo>
                  <a:lnTo>
                    <a:pt x="998327" y="1593355"/>
                  </a:lnTo>
                  <a:lnTo>
                    <a:pt x="1047750" y="1600200"/>
                  </a:lnTo>
                  <a:lnTo>
                    <a:pt x="1087989" y="1603713"/>
                  </a:lnTo>
                  <a:lnTo>
                    <a:pt x="1137493" y="1606117"/>
                  </a:lnTo>
                  <a:lnTo>
                    <a:pt x="1193024" y="1607633"/>
                  </a:lnTo>
                  <a:lnTo>
                    <a:pt x="1251346" y="1608486"/>
                  </a:lnTo>
                  <a:lnTo>
                    <a:pt x="1309222" y="1608899"/>
                  </a:lnTo>
                  <a:lnTo>
                    <a:pt x="1363414" y="1609093"/>
                  </a:lnTo>
                  <a:lnTo>
                    <a:pt x="1410685" y="1609294"/>
                  </a:lnTo>
                  <a:lnTo>
                    <a:pt x="1447800" y="1609725"/>
                  </a:lnTo>
                </a:path>
                <a:path w="2743200" h="1609725">
                  <a:moveTo>
                    <a:pt x="2743200" y="0"/>
                  </a:moveTo>
                  <a:lnTo>
                    <a:pt x="2679104" y="0"/>
                  </a:lnTo>
                  <a:lnTo>
                    <a:pt x="2530475" y="0"/>
                  </a:lnTo>
                  <a:lnTo>
                    <a:pt x="2362795" y="0"/>
                  </a:lnTo>
                  <a:lnTo>
                    <a:pt x="2241550" y="0"/>
                  </a:lnTo>
                  <a:lnTo>
                    <a:pt x="2195581" y="4034"/>
                  </a:lnTo>
                  <a:lnTo>
                    <a:pt x="2157984" y="17460"/>
                  </a:lnTo>
                  <a:lnTo>
                    <a:pt x="2126821" y="42259"/>
                  </a:lnTo>
                  <a:lnTo>
                    <a:pt x="2100156" y="80414"/>
                  </a:lnTo>
                  <a:lnTo>
                    <a:pt x="2076053" y="133908"/>
                  </a:lnTo>
                  <a:lnTo>
                    <a:pt x="2052574" y="204724"/>
                  </a:lnTo>
                  <a:lnTo>
                    <a:pt x="2042727" y="241729"/>
                  </a:lnTo>
                  <a:lnTo>
                    <a:pt x="2033569" y="283557"/>
                  </a:lnTo>
                  <a:lnTo>
                    <a:pt x="2025058" y="329542"/>
                  </a:lnTo>
                  <a:lnTo>
                    <a:pt x="2017152" y="379017"/>
                  </a:lnTo>
                  <a:lnTo>
                    <a:pt x="2009809" y="431316"/>
                  </a:lnTo>
                  <a:lnTo>
                    <a:pt x="2002988" y="485772"/>
                  </a:lnTo>
                  <a:lnTo>
                    <a:pt x="1996646" y="541718"/>
                  </a:lnTo>
                  <a:lnTo>
                    <a:pt x="1990741" y="598489"/>
                  </a:lnTo>
                  <a:lnTo>
                    <a:pt x="1985232" y="655417"/>
                  </a:lnTo>
                  <a:lnTo>
                    <a:pt x="1980076" y="711837"/>
                  </a:lnTo>
                  <a:lnTo>
                    <a:pt x="1975232" y="767081"/>
                  </a:lnTo>
                  <a:lnTo>
                    <a:pt x="1970657" y="820484"/>
                  </a:lnTo>
                  <a:lnTo>
                    <a:pt x="1966311" y="871379"/>
                  </a:lnTo>
                  <a:lnTo>
                    <a:pt x="1962150" y="919099"/>
                  </a:lnTo>
                  <a:lnTo>
                    <a:pt x="1956749" y="977746"/>
                  </a:lnTo>
                  <a:lnTo>
                    <a:pt x="1950909" y="1036382"/>
                  </a:lnTo>
                  <a:lnTo>
                    <a:pt x="1944587" y="1094451"/>
                  </a:lnTo>
                  <a:lnTo>
                    <a:pt x="1937742" y="1151392"/>
                  </a:lnTo>
                  <a:lnTo>
                    <a:pt x="1930330" y="1206649"/>
                  </a:lnTo>
                  <a:lnTo>
                    <a:pt x="1922310" y="1259663"/>
                  </a:lnTo>
                  <a:lnTo>
                    <a:pt x="1913639" y="1309875"/>
                  </a:lnTo>
                  <a:lnTo>
                    <a:pt x="1904275" y="1356728"/>
                  </a:lnTo>
                  <a:lnTo>
                    <a:pt x="1894175" y="1399663"/>
                  </a:lnTo>
                  <a:lnTo>
                    <a:pt x="1883297" y="1438123"/>
                  </a:lnTo>
                  <a:lnTo>
                    <a:pt x="1845049" y="1527161"/>
                  </a:lnTo>
                  <a:lnTo>
                    <a:pt x="1816909" y="1562334"/>
                  </a:lnTo>
                  <a:lnTo>
                    <a:pt x="1784429" y="1582566"/>
                  </a:lnTo>
                  <a:lnTo>
                    <a:pt x="1744859" y="1593355"/>
                  </a:lnTo>
                  <a:lnTo>
                    <a:pt x="1695450" y="1600200"/>
                  </a:lnTo>
                  <a:lnTo>
                    <a:pt x="1655210" y="1603713"/>
                  </a:lnTo>
                  <a:lnTo>
                    <a:pt x="1605706" y="1606117"/>
                  </a:lnTo>
                  <a:lnTo>
                    <a:pt x="1550175" y="1607633"/>
                  </a:lnTo>
                  <a:lnTo>
                    <a:pt x="1491853" y="1608486"/>
                  </a:lnTo>
                  <a:lnTo>
                    <a:pt x="1433977" y="1608899"/>
                  </a:lnTo>
                  <a:lnTo>
                    <a:pt x="1379785" y="1609093"/>
                  </a:lnTo>
                  <a:lnTo>
                    <a:pt x="1332514" y="1609294"/>
                  </a:lnTo>
                  <a:lnTo>
                    <a:pt x="1295400" y="1609725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777240"/>
              <a:endParaRPr sz="1530">
                <a:solidFill>
                  <a:prstClr val="black"/>
                </a:solidFill>
                <a:latin typeface="Calibri"/>
              </a:endParaRPr>
            </a:p>
          </p:txBody>
        </p:sp>
      </p:grpSp>
      <p:grpSp>
        <p:nvGrpSpPr>
          <p:cNvPr id="11" name="object 13"/>
          <p:cNvGrpSpPr/>
          <p:nvPr/>
        </p:nvGrpSpPr>
        <p:grpSpPr>
          <a:xfrm>
            <a:off x="5604093" y="1438065"/>
            <a:ext cx="2339816" cy="2531967"/>
            <a:chOff x="6167437" y="3271837"/>
            <a:chExt cx="2752725" cy="2978785"/>
          </a:xfrm>
        </p:grpSpPr>
        <p:sp>
          <p:nvSpPr>
            <p:cNvPr id="12" name="object 14"/>
            <p:cNvSpPr/>
            <p:nvPr/>
          </p:nvSpPr>
          <p:spPr>
            <a:xfrm>
              <a:off x="6172200" y="3276600"/>
              <a:ext cx="2741930" cy="2084705"/>
            </a:xfrm>
            <a:custGeom>
              <a:avLst/>
              <a:gdLst/>
              <a:ahLst/>
              <a:cxnLst/>
              <a:rect l="l" t="t" r="r" b="b"/>
              <a:pathLst>
                <a:path w="2741929" h="2084704">
                  <a:moveTo>
                    <a:pt x="0" y="2084451"/>
                  </a:moveTo>
                  <a:lnTo>
                    <a:pt x="2741676" y="2084451"/>
                  </a:lnTo>
                  <a:lnTo>
                    <a:pt x="2741676" y="0"/>
                  </a:lnTo>
                  <a:lnTo>
                    <a:pt x="0" y="0"/>
                  </a:lnTo>
                  <a:lnTo>
                    <a:pt x="0" y="2084451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777240"/>
              <a:endParaRPr sz="153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3" name="object 15"/>
            <p:cNvSpPr/>
            <p:nvPr/>
          </p:nvSpPr>
          <p:spPr>
            <a:xfrm>
              <a:off x="6172200" y="3324225"/>
              <a:ext cx="2743200" cy="1981200"/>
            </a:xfrm>
            <a:custGeom>
              <a:avLst/>
              <a:gdLst/>
              <a:ahLst/>
              <a:cxnLst/>
              <a:rect l="l" t="t" r="r" b="b"/>
              <a:pathLst>
                <a:path w="2743200" h="1981200">
                  <a:moveTo>
                    <a:pt x="0" y="990600"/>
                  </a:moveTo>
                  <a:lnTo>
                    <a:pt x="32767" y="991014"/>
                  </a:lnTo>
                  <a:lnTo>
                    <a:pt x="77995" y="991317"/>
                  </a:lnTo>
                  <a:lnTo>
                    <a:pt x="132277" y="991625"/>
                  </a:lnTo>
                  <a:lnTo>
                    <a:pt x="192203" y="992052"/>
                  </a:lnTo>
                  <a:lnTo>
                    <a:pt x="254365" y="992713"/>
                  </a:lnTo>
                  <a:lnTo>
                    <a:pt x="315355" y="993723"/>
                  </a:lnTo>
                  <a:lnTo>
                    <a:pt x="371762" y="995197"/>
                  </a:lnTo>
                  <a:lnTo>
                    <a:pt x="420180" y="997250"/>
                  </a:lnTo>
                  <a:lnTo>
                    <a:pt x="511040" y="1017220"/>
                  </a:lnTo>
                  <a:lnTo>
                    <a:pt x="541686" y="1049004"/>
                  </a:lnTo>
                  <a:lnTo>
                    <a:pt x="556283" y="1086955"/>
                  </a:lnTo>
                  <a:lnTo>
                    <a:pt x="564089" y="1141650"/>
                  </a:lnTo>
                  <a:lnTo>
                    <a:pt x="567727" y="1173838"/>
                  </a:lnTo>
                  <a:lnTo>
                    <a:pt x="572672" y="1216858"/>
                  </a:lnTo>
                  <a:lnTo>
                    <a:pt x="578709" y="1268329"/>
                  </a:lnTo>
                  <a:lnTo>
                    <a:pt x="585624" y="1325869"/>
                  </a:lnTo>
                  <a:lnTo>
                    <a:pt x="593200" y="1387093"/>
                  </a:lnTo>
                  <a:lnTo>
                    <a:pt x="601223" y="1449620"/>
                  </a:lnTo>
                  <a:lnTo>
                    <a:pt x="609478" y="1511066"/>
                  </a:lnTo>
                  <a:lnTo>
                    <a:pt x="617748" y="1569050"/>
                  </a:lnTo>
                  <a:lnTo>
                    <a:pt x="625819" y="1621187"/>
                  </a:lnTo>
                  <a:lnTo>
                    <a:pt x="633476" y="1665097"/>
                  </a:lnTo>
                  <a:lnTo>
                    <a:pt x="645476" y="1727673"/>
                  </a:lnTo>
                  <a:lnTo>
                    <a:pt x="658290" y="1790357"/>
                  </a:lnTo>
                  <a:lnTo>
                    <a:pt x="671751" y="1849599"/>
                  </a:lnTo>
                  <a:lnTo>
                    <a:pt x="685691" y="1901853"/>
                  </a:lnTo>
                  <a:lnTo>
                    <a:pt x="699945" y="1943569"/>
                  </a:lnTo>
                  <a:lnTo>
                    <a:pt x="728726" y="1981200"/>
                  </a:lnTo>
                  <a:lnTo>
                    <a:pt x="744787" y="1972534"/>
                  </a:lnTo>
                  <a:lnTo>
                    <a:pt x="775812" y="1910150"/>
                  </a:lnTo>
                  <a:lnTo>
                    <a:pt x="791113" y="1861057"/>
                  </a:lnTo>
                  <a:lnTo>
                    <a:pt x="806499" y="1803113"/>
                  </a:lnTo>
                  <a:lnTo>
                    <a:pt x="822138" y="1738630"/>
                  </a:lnTo>
                  <a:lnTo>
                    <a:pt x="838200" y="1669923"/>
                  </a:lnTo>
                  <a:lnTo>
                    <a:pt x="845293" y="1628517"/>
                  </a:lnTo>
                  <a:lnTo>
                    <a:pt x="851172" y="1581576"/>
                  </a:lnTo>
                  <a:lnTo>
                    <a:pt x="856115" y="1530502"/>
                  </a:lnTo>
                  <a:lnTo>
                    <a:pt x="860400" y="1476700"/>
                  </a:lnTo>
                  <a:lnTo>
                    <a:pt x="864306" y="1421573"/>
                  </a:lnTo>
                  <a:lnTo>
                    <a:pt x="868110" y="1366525"/>
                  </a:lnTo>
                  <a:lnTo>
                    <a:pt x="872091" y="1312960"/>
                  </a:lnTo>
                  <a:lnTo>
                    <a:pt x="876527" y="1262281"/>
                  </a:lnTo>
                  <a:lnTo>
                    <a:pt x="881697" y="1215893"/>
                  </a:lnTo>
                  <a:lnTo>
                    <a:pt x="887878" y="1175199"/>
                  </a:lnTo>
                  <a:lnTo>
                    <a:pt x="913393" y="1076783"/>
                  </a:lnTo>
                  <a:lnTo>
                    <a:pt x="933497" y="1043098"/>
                  </a:lnTo>
                  <a:lnTo>
                    <a:pt x="1019175" y="1014222"/>
                  </a:lnTo>
                  <a:lnTo>
                    <a:pt x="1059804" y="1007668"/>
                  </a:lnTo>
                  <a:lnTo>
                    <a:pt x="1111327" y="1003085"/>
                  </a:lnTo>
                  <a:lnTo>
                    <a:pt x="1170062" y="1000086"/>
                  </a:lnTo>
                  <a:lnTo>
                    <a:pt x="1232328" y="998283"/>
                  </a:lnTo>
                  <a:lnTo>
                    <a:pt x="1294446" y="997290"/>
                  </a:lnTo>
                  <a:lnTo>
                    <a:pt x="1352734" y="996719"/>
                  </a:lnTo>
                  <a:lnTo>
                    <a:pt x="1403512" y="996185"/>
                  </a:lnTo>
                  <a:lnTo>
                    <a:pt x="1443101" y="995299"/>
                  </a:lnTo>
                </a:path>
                <a:path w="2743200" h="1981200">
                  <a:moveTo>
                    <a:pt x="1300226" y="990600"/>
                  </a:moveTo>
                  <a:lnTo>
                    <a:pt x="1332993" y="990185"/>
                  </a:lnTo>
                  <a:lnTo>
                    <a:pt x="1378221" y="989882"/>
                  </a:lnTo>
                  <a:lnTo>
                    <a:pt x="1432503" y="989574"/>
                  </a:lnTo>
                  <a:lnTo>
                    <a:pt x="1492429" y="989147"/>
                  </a:lnTo>
                  <a:lnTo>
                    <a:pt x="1554591" y="988486"/>
                  </a:lnTo>
                  <a:lnTo>
                    <a:pt x="1615581" y="987476"/>
                  </a:lnTo>
                  <a:lnTo>
                    <a:pt x="1671988" y="986002"/>
                  </a:lnTo>
                  <a:lnTo>
                    <a:pt x="1720406" y="983949"/>
                  </a:lnTo>
                  <a:lnTo>
                    <a:pt x="1811266" y="963979"/>
                  </a:lnTo>
                  <a:lnTo>
                    <a:pt x="1841912" y="932195"/>
                  </a:lnTo>
                  <a:lnTo>
                    <a:pt x="1856509" y="894244"/>
                  </a:lnTo>
                  <a:lnTo>
                    <a:pt x="1864315" y="839549"/>
                  </a:lnTo>
                  <a:lnTo>
                    <a:pt x="1867952" y="807361"/>
                  </a:lnTo>
                  <a:lnTo>
                    <a:pt x="1872895" y="764341"/>
                  </a:lnTo>
                  <a:lnTo>
                    <a:pt x="1878929" y="712870"/>
                  </a:lnTo>
                  <a:lnTo>
                    <a:pt x="1885838" y="655330"/>
                  </a:lnTo>
                  <a:lnTo>
                    <a:pt x="1893406" y="594106"/>
                  </a:lnTo>
                  <a:lnTo>
                    <a:pt x="1901417" y="531579"/>
                  </a:lnTo>
                  <a:lnTo>
                    <a:pt x="1909655" y="470133"/>
                  </a:lnTo>
                  <a:lnTo>
                    <a:pt x="1917904" y="412149"/>
                  </a:lnTo>
                  <a:lnTo>
                    <a:pt x="1925950" y="360012"/>
                  </a:lnTo>
                  <a:lnTo>
                    <a:pt x="1933575" y="316102"/>
                  </a:lnTo>
                  <a:lnTo>
                    <a:pt x="1945622" y="253526"/>
                  </a:lnTo>
                  <a:lnTo>
                    <a:pt x="1958467" y="190842"/>
                  </a:lnTo>
                  <a:lnTo>
                    <a:pt x="1971943" y="131600"/>
                  </a:lnTo>
                  <a:lnTo>
                    <a:pt x="1985884" y="79346"/>
                  </a:lnTo>
                  <a:lnTo>
                    <a:pt x="2000122" y="37630"/>
                  </a:lnTo>
                  <a:lnTo>
                    <a:pt x="2028825" y="0"/>
                  </a:lnTo>
                  <a:lnTo>
                    <a:pt x="2044893" y="8665"/>
                  </a:lnTo>
                  <a:lnTo>
                    <a:pt x="2075961" y="71049"/>
                  </a:lnTo>
                  <a:lnTo>
                    <a:pt x="2091289" y="120142"/>
                  </a:lnTo>
                  <a:lnTo>
                    <a:pt x="2106700" y="178086"/>
                  </a:lnTo>
                  <a:lnTo>
                    <a:pt x="2122357" y="242569"/>
                  </a:lnTo>
                  <a:lnTo>
                    <a:pt x="2138426" y="311276"/>
                  </a:lnTo>
                  <a:lnTo>
                    <a:pt x="2145516" y="352682"/>
                  </a:lnTo>
                  <a:lnTo>
                    <a:pt x="2151388" y="399623"/>
                  </a:lnTo>
                  <a:lnTo>
                    <a:pt x="2156320" y="450697"/>
                  </a:lnTo>
                  <a:lnTo>
                    <a:pt x="2160594" y="504499"/>
                  </a:lnTo>
                  <a:lnTo>
                    <a:pt x="2164489" y="559626"/>
                  </a:lnTo>
                  <a:lnTo>
                    <a:pt x="2168284" y="614674"/>
                  </a:lnTo>
                  <a:lnTo>
                    <a:pt x="2172261" y="668239"/>
                  </a:lnTo>
                  <a:lnTo>
                    <a:pt x="2176698" y="718918"/>
                  </a:lnTo>
                  <a:lnTo>
                    <a:pt x="2181877" y="765306"/>
                  </a:lnTo>
                  <a:lnTo>
                    <a:pt x="2188076" y="806000"/>
                  </a:lnTo>
                  <a:lnTo>
                    <a:pt x="2213548" y="904416"/>
                  </a:lnTo>
                  <a:lnTo>
                    <a:pt x="2233628" y="938101"/>
                  </a:lnTo>
                  <a:lnTo>
                    <a:pt x="2319401" y="966977"/>
                  </a:lnTo>
                  <a:lnTo>
                    <a:pt x="2359994" y="973531"/>
                  </a:lnTo>
                  <a:lnTo>
                    <a:pt x="2411497" y="978114"/>
                  </a:lnTo>
                  <a:lnTo>
                    <a:pt x="2470225" y="981113"/>
                  </a:lnTo>
                  <a:lnTo>
                    <a:pt x="2532491" y="982916"/>
                  </a:lnTo>
                  <a:lnTo>
                    <a:pt x="2594607" y="983909"/>
                  </a:lnTo>
                  <a:lnTo>
                    <a:pt x="2652889" y="984480"/>
                  </a:lnTo>
                  <a:lnTo>
                    <a:pt x="2703648" y="985014"/>
                  </a:lnTo>
                  <a:lnTo>
                    <a:pt x="2743200" y="985901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777240"/>
              <a:endParaRPr sz="153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4" name="object 16"/>
            <p:cNvSpPr/>
            <p:nvPr/>
          </p:nvSpPr>
          <p:spPr>
            <a:xfrm>
              <a:off x="6917436" y="3657599"/>
              <a:ext cx="1343660" cy="2592705"/>
            </a:xfrm>
            <a:custGeom>
              <a:avLst/>
              <a:gdLst/>
              <a:ahLst/>
              <a:cxnLst/>
              <a:rect l="l" t="t" r="r" b="b"/>
              <a:pathLst>
                <a:path w="1343659" h="2592704">
                  <a:moveTo>
                    <a:pt x="251460" y="2589123"/>
                  </a:moveTo>
                  <a:lnTo>
                    <a:pt x="42964" y="1824443"/>
                  </a:lnTo>
                  <a:lnTo>
                    <a:pt x="73533" y="1816100"/>
                  </a:lnTo>
                  <a:lnTo>
                    <a:pt x="70002" y="1812163"/>
                  </a:lnTo>
                  <a:lnTo>
                    <a:pt x="16764" y="1752600"/>
                  </a:lnTo>
                  <a:lnTo>
                    <a:pt x="0" y="1836166"/>
                  </a:lnTo>
                  <a:lnTo>
                    <a:pt x="30632" y="1827809"/>
                  </a:lnTo>
                  <a:lnTo>
                    <a:pt x="239268" y="2592463"/>
                  </a:lnTo>
                  <a:lnTo>
                    <a:pt x="251460" y="2589123"/>
                  </a:lnTo>
                  <a:close/>
                </a:path>
                <a:path w="1343659" h="2592704">
                  <a:moveTo>
                    <a:pt x="1343406" y="79248"/>
                  </a:moveTo>
                  <a:lnTo>
                    <a:pt x="1336890" y="62738"/>
                  </a:lnTo>
                  <a:lnTo>
                    <a:pt x="1312164" y="0"/>
                  </a:lnTo>
                  <a:lnTo>
                    <a:pt x="1267460" y="72517"/>
                  </a:lnTo>
                  <a:lnTo>
                    <a:pt x="1299108" y="75323"/>
                  </a:lnTo>
                  <a:lnTo>
                    <a:pt x="1077214" y="2590241"/>
                  </a:lnTo>
                  <a:lnTo>
                    <a:pt x="1089914" y="2591358"/>
                  </a:lnTo>
                  <a:lnTo>
                    <a:pt x="1311795" y="76454"/>
                  </a:lnTo>
                  <a:lnTo>
                    <a:pt x="1343406" y="7924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defTabSz="777240"/>
              <a:endParaRPr sz="153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15" name="object 17"/>
          <p:cNvSpPr txBox="1"/>
          <p:nvPr/>
        </p:nvSpPr>
        <p:spPr>
          <a:xfrm>
            <a:off x="6006152" y="3957606"/>
            <a:ext cx="1705069" cy="481799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0795" marR="4318" indent="33465" defTabSz="777240">
              <a:spcBef>
                <a:spcPts val="85"/>
              </a:spcBef>
            </a:pPr>
            <a:r>
              <a:rPr sz="1530" spc="-4" dirty="0">
                <a:solidFill>
                  <a:prstClr val="black"/>
                </a:solidFill>
                <a:latin typeface="Calibri"/>
                <a:cs typeface="Calibri"/>
              </a:rPr>
              <a:t>edges </a:t>
            </a:r>
            <a:r>
              <a:rPr sz="1530" spc="-9" dirty="0">
                <a:solidFill>
                  <a:prstClr val="black"/>
                </a:solidFill>
                <a:latin typeface="Calibri"/>
                <a:cs typeface="Calibri"/>
              </a:rPr>
              <a:t>correspond to </a:t>
            </a:r>
            <a:r>
              <a:rPr sz="1530" spc="-336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530" spc="-9" dirty="0">
                <a:solidFill>
                  <a:prstClr val="black"/>
                </a:solidFill>
                <a:latin typeface="Calibri"/>
                <a:cs typeface="Calibri"/>
              </a:rPr>
              <a:t>extrema</a:t>
            </a:r>
            <a:r>
              <a:rPr sz="1530" spc="-3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530" spc="-4" dirty="0">
                <a:solidFill>
                  <a:prstClr val="black"/>
                </a:solidFill>
                <a:latin typeface="Calibri"/>
                <a:cs typeface="Calibri"/>
              </a:rPr>
              <a:t>of</a:t>
            </a:r>
            <a:r>
              <a:rPr sz="1530" spc="-3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530" spc="-9" dirty="0">
                <a:solidFill>
                  <a:prstClr val="black"/>
                </a:solidFill>
                <a:latin typeface="Calibri"/>
                <a:cs typeface="Calibri"/>
              </a:rPr>
              <a:t>derivative</a:t>
            </a:r>
            <a:endParaRPr sz="1530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552032" y="3459841"/>
            <a:ext cx="505611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/>
              <a:t>Points which lie on an edge can be detected </a:t>
            </a:r>
            <a:r>
              <a:rPr lang="en-GB" smtClean="0"/>
              <a:t>by</a:t>
            </a:r>
            <a:endParaRPr lang="en-GB"/>
          </a:p>
          <a:p>
            <a:pPr marL="285750" indent="-285750">
              <a:buFont typeface="Arial" pitchFamily="34" charset="0"/>
              <a:buChar char="•"/>
            </a:pPr>
            <a:r>
              <a:rPr lang="en-GB"/>
              <a:t>detecting local maxima or minima of the first derivative</a:t>
            </a:r>
          </a:p>
        </p:txBody>
      </p:sp>
    </p:spTree>
    <p:extLst>
      <p:ext uri="{BB962C8B-B14F-4D97-AF65-F5344CB8AC3E}">
        <p14:creationId xmlns:p14="http://schemas.microsoft.com/office/powerpoint/2010/main" val="32804331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Edges and derivate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/>
              <a:t>derivatives only exists for </a:t>
            </a:r>
            <a:r>
              <a:rPr lang="en-GB">
                <a:solidFill>
                  <a:srgbClr val="FF0000"/>
                </a:solidFill>
              </a:rPr>
              <a:t>continuous</a:t>
            </a:r>
            <a:r>
              <a:rPr lang="en-GB"/>
              <a:t> functions but the image is a </a:t>
            </a:r>
            <a:r>
              <a:rPr lang="en-GB">
                <a:solidFill>
                  <a:srgbClr val="FF0000"/>
                </a:solidFill>
              </a:rPr>
              <a:t>discrete</a:t>
            </a:r>
            <a:r>
              <a:rPr lang="en-GB"/>
              <a:t> 2D </a:t>
            </a:r>
            <a:r>
              <a:rPr lang="en-GB" smtClean="0"/>
              <a:t>intensity function</a:t>
            </a:r>
          </a:p>
          <a:p>
            <a:r>
              <a:rPr lang="en-GB"/>
              <a:t>approximated the image gradients using finite approximation </a:t>
            </a:r>
            <a:r>
              <a:rPr lang="en-GB" smtClean="0"/>
              <a:t>as</a:t>
            </a:r>
          </a:p>
          <a:p>
            <a:endParaRPr lang="en-GB"/>
          </a:p>
        </p:txBody>
      </p:sp>
      <p:pic>
        <p:nvPicPr>
          <p:cNvPr id="8194" name="Picture 2" descr="https://i0.wp.com/theailearner.com/wp-content/uploads/2019/05/grad9.png?resize=422%2C237&amp;ssl=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631" y="2127055"/>
            <a:ext cx="4376378" cy="2457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5365978" y="3666419"/>
            <a:ext cx="335678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/>
              <a:t>prefer the central difference as shown above</a:t>
            </a:r>
          </a:p>
        </p:txBody>
      </p:sp>
      <p:sp>
        <p:nvSpPr>
          <p:cNvPr id="5" name="Rectangle 4"/>
          <p:cNvSpPr/>
          <p:nvPr/>
        </p:nvSpPr>
        <p:spPr>
          <a:xfrm>
            <a:off x="5430491" y="2127055"/>
            <a:ext cx="371350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>
                <a:hlinkClick r:id="rId3"/>
              </a:rPr>
              <a:t>https://theailearner.com/tag/prewitt-operator</a:t>
            </a:r>
            <a:r>
              <a:rPr lang="en-GB" sz="1600" smtClean="0">
                <a:hlinkClick r:id="rId3"/>
              </a:rPr>
              <a:t>/</a:t>
            </a:r>
            <a:endParaRPr lang="en-GB" sz="1600"/>
          </a:p>
        </p:txBody>
      </p:sp>
    </p:spTree>
    <p:extLst>
      <p:ext uri="{BB962C8B-B14F-4D97-AF65-F5344CB8AC3E}">
        <p14:creationId xmlns:p14="http://schemas.microsoft.com/office/powerpoint/2010/main" val="31760741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Edges and derivate (ct)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/>
              <a:t>obtain the derivative filter in x and y directions as shown </a:t>
            </a:r>
            <a:r>
              <a:rPr lang="en-GB" smtClean="0"/>
              <a:t>below</a:t>
            </a:r>
          </a:p>
          <a:p>
            <a:endParaRPr lang="en-GB"/>
          </a:p>
        </p:txBody>
      </p:sp>
      <p:pic>
        <p:nvPicPr>
          <p:cNvPr id="9218" name="Picture 2" descr="https://i0.wp.com/theailearner.com/wp-content/uploads/2019/05/sobelxy.png?resize=625%2C256&amp;ssl=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7377" y="1269750"/>
            <a:ext cx="5953125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370957" y="3708150"/>
            <a:ext cx="839912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GB" sz="1600" dirty="0"/>
              <a:t>assumed that the x-coordinate is increasing in the “right”-direction, and y-coordinate in the “down”-</a:t>
            </a:r>
            <a:r>
              <a:rPr lang="en-GB" sz="1600" dirty="0" smtClean="0"/>
              <a:t>direction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GB" sz="1600" dirty="0" smtClean="0"/>
              <a:t>By </a:t>
            </a:r>
            <a:r>
              <a:rPr lang="en-GB" sz="1600" dirty="0">
                <a:solidFill>
                  <a:srgbClr val="FF0000"/>
                </a:solidFill>
              </a:rPr>
              <a:t>weighting</a:t>
            </a:r>
            <a:r>
              <a:rPr lang="en-GB" sz="1600" dirty="0"/>
              <a:t> these x and y derivatives, we can obtain different edge detection filters</a:t>
            </a:r>
          </a:p>
        </p:txBody>
      </p:sp>
    </p:spTree>
    <p:extLst>
      <p:ext uri="{BB962C8B-B14F-4D97-AF65-F5344CB8AC3E}">
        <p14:creationId xmlns:p14="http://schemas.microsoft.com/office/powerpoint/2010/main" val="20775918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Sobel Operator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/>
              <a:t>multiplying the x, and y-derivative filters obtained above with some smoothing filter(1D) in the other </a:t>
            </a:r>
            <a:r>
              <a:rPr lang="en-GB" smtClean="0"/>
              <a:t>direction</a:t>
            </a:r>
          </a:p>
          <a:p>
            <a:pPr lvl="2"/>
            <a:r>
              <a:rPr lang="en-GB" smtClean="0"/>
              <a:t>For </a:t>
            </a:r>
            <a:r>
              <a:rPr lang="en-GB"/>
              <a:t>example, a 3×3 Sobel-x and Sobel-y filter can be obtained </a:t>
            </a:r>
            <a:r>
              <a:rPr lang="en-GB" smtClean="0"/>
              <a:t>as</a:t>
            </a:r>
          </a:p>
          <a:p>
            <a:pPr lvl="2"/>
            <a:endParaRPr lang="en-GB"/>
          </a:p>
        </p:txBody>
      </p:sp>
      <p:pic>
        <p:nvPicPr>
          <p:cNvPr id="10242" name="Picture 2" descr="https://i0.wp.com/theailearner.com/wp-content/uploads/2019/05/Sobx2.png?resize=625%2C339&amp;ssl=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31" y="1888678"/>
            <a:ext cx="5943600" cy="3228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6037531" y="2017618"/>
            <a:ext cx="2957613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/>
              <a:t>Gaussian filter is used for blurring thus, the Sobel operator computes the gradient with smoothing</a:t>
            </a:r>
          </a:p>
        </p:txBody>
      </p:sp>
    </p:spTree>
    <p:extLst>
      <p:ext uri="{BB962C8B-B14F-4D97-AF65-F5344CB8AC3E}">
        <p14:creationId xmlns:p14="http://schemas.microsoft.com/office/powerpoint/2010/main" val="22849620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Sobel operators (ct)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mtClean="0"/>
              <a:t>Convolve </a:t>
            </a:r>
            <a:r>
              <a:rPr lang="en-GB"/>
              <a:t>these Sobel operators with the image, they estimate the gradients in the x, and y-directions(say Gx and Gy). For each point, we can calculate the gradient magnitude and direction as</a:t>
            </a:r>
          </a:p>
        </p:txBody>
      </p:sp>
      <p:pic>
        <p:nvPicPr>
          <p:cNvPr id="11266" name="Picture 2" descr="https://i0.wp.com/theailearner.com/wp-content/uploads/2019/05/gradien.png?resize=419%2C132&amp;ssl=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3696" y="1853860"/>
            <a:ext cx="3990975" cy="1257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1176391" y="4334238"/>
            <a:ext cx="697101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>
                <a:hlinkClick r:id="rId3"/>
              </a:rPr>
              <a:t>https://</a:t>
            </a:r>
            <a:r>
              <a:rPr lang="en-GB" sz="1600" smtClean="0">
                <a:hlinkClick r:id="rId3"/>
              </a:rPr>
              <a:t>docs.opencv.org/3.4/d2/d2c/tutorial_sobel_derivatives.html</a:t>
            </a:r>
            <a:endParaRPr lang="en-GB" sz="1600"/>
          </a:p>
        </p:txBody>
      </p:sp>
    </p:spTree>
    <p:extLst>
      <p:ext uri="{BB962C8B-B14F-4D97-AF65-F5344CB8AC3E}">
        <p14:creationId xmlns:p14="http://schemas.microsoft.com/office/powerpoint/2010/main" val="22849620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Prewitt Operator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/>
              <a:t>x, and y-derivative filters are weighted with the standard averaging filter as shown below</a:t>
            </a:r>
          </a:p>
        </p:txBody>
      </p:sp>
      <p:pic>
        <p:nvPicPr>
          <p:cNvPr id="12290" name="Picture 2" descr="https://i0.wp.com/theailearner.com/wp-content/uploads/2019/09/Prewitt.png?resize=615%2C340&amp;ssl=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6007" y="1435617"/>
            <a:ext cx="5857875" cy="3238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50333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64738" y="154068"/>
            <a:ext cx="3379180" cy="440031"/>
          </a:xfrm>
          <a:prstGeom prst="rect">
            <a:avLst/>
          </a:prstGeom>
        </p:spPr>
        <p:txBody>
          <a:bodyPr vert="horz" wrap="square" lIns="0" tIns="9055" rIns="0" bIns="0" rtlCol="0">
            <a:spAutoFit/>
          </a:bodyPr>
          <a:lstStyle/>
          <a:p>
            <a:pPr marL="9531">
              <a:spcBef>
                <a:spcPts val="71"/>
              </a:spcBef>
            </a:pPr>
            <a:r>
              <a:rPr spc="-326" dirty="0"/>
              <a:t>P</a:t>
            </a:r>
            <a:r>
              <a:rPr spc="-195" dirty="0"/>
              <a:t>r</a:t>
            </a:r>
            <a:r>
              <a:rPr spc="-274" dirty="0"/>
              <a:t>e</a:t>
            </a:r>
            <a:r>
              <a:rPr spc="-382" dirty="0"/>
              <a:t>w</a:t>
            </a:r>
            <a:r>
              <a:rPr spc="-153" dirty="0"/>
              <a:t>it</a:t>
            </a:r>
            <a:r>
              <a:rPr spc="-165" dirty="0"/>
              <a:t>t</a:t>
            </a:r>
            <a:r>
              <a:rPr spc="-135" dirty="0"/>
              <a:t> </a:t>
            </a:r>
            <a:r>
              <a:rPr spc="-293" dirty="0"/>
              <a:t>ope</a:t>
            </a:r>
            <a:r>
              <a:rPr spc="-195" dirty="0"/>
              <a:t>r</a:t>
            </a:r>
            <a:r>
              <a:rPr spc="-274" dirty="0"/>
              <a:t>a</a:t>
            </a:r>
            <a:r>
              <a:rPr spc="-169" dirty="0"/>
              <a:t>t</a:t>
            </a:r>
            <a:r>
              <a:rPr spc="-248" dirty="0"/>
              <a:t>or</a:t>
            </a:r>
            <a:r>
              <a:rPr spc="-139" dirty="0"/>
              <a:t> </a:t>
            </a:r>
            <a:r>
              <a:rPr spc="-281" dirty="0"/>
              <a:t>example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647715" y="1693409"/>
            <a:ext cx="511072" cy="653891"/>
          </a:xfrm>
          <a:prstGeom prst="rect">
            <a:avLst/>
          </a:prstGeom>
        </p:spPr>
        <p:txBody>
          <a:bodyPr vert="horz" wrap="square" lIns="0" tIns="9055" rIns="0" bIns="0" rtlCol="0">
            <a:spAutoFit/>
          </a:bodyPr>
          <a:lstStyle/>
          <a:p>
            <a:pPr marL="9531">
              <a:lnSpc>
                <a:spcPts val="1343"/>
              </a:lnSpc>
              <a:spcBef>
                <a:spcPts val="71"/>
              </a:spcBef>
              <a:tabLst>
                <a:tab pos="347894" algn="l"/>
              </a:tabLst>
            </a:pPr>
            <a:r>
              <a:rPr sz="1200" spc="-11" dirty="0">
                <a:latin typeface="Symbol"/>
                <a:cs typeface="Symbol"/>
              </a:rPr>
              <a:t></a:t>
            </a:r>
            <a:r>
              <a:rPr sz="1200" spc="-11" dirty="0">
                <a:latin typeface="Times New Roman"/>
                <a:cs typeface="Times New Roman"/>
              </a:rPr>
              <a:t>1	</a:t>
            </a:r>
            <a:r>
              <a:rPr sz="1200" spc="-4" dirty="0">
                <a:latin typeface="Times New Roman"/>
                <a:cs typeface="Times New Roman"/>
              </a:rPr>
              <a:t>0</a:t>
            </a:r>
            <a:endParaRPr sz="1200">
              <a:latin typeface="Times New Roman"/>
              <a:cs typeface="Times New Roman"/>
            </a:endParaRPr>
          </a:p>
          <a:p>
            <a:pPr marL="9531">
              <a:lnSpc>
                <a:spcPts val="1839"/>
              </a:lnSpc>
              <a:tabLst>
                <a:tab pos="288800" algn="l"/>
              </a:tabLst>
            </a:pPr>
            <a:r>
              <a:rPr sz="1200" spc="-19" dirty="0">
                <a:latin typeface="Symbol"/>
                <a:cs typeface="Symbol"/>
              </a:rPr>
              <a:t></a:t>
            </a:r>
            <a:r>
              <a:rPr sz="1200" spc="-4" dirty="0">
                <a:latin typeface="Times New Roman"/>
                <a:cs typeface="Times New Roman"/>
              </a:rPr>
              <a:t>1</a:t>
            </a:r>
            <a:r>
              <a:rPr sz="1200" dirty="0">
                <a:latin typeface="Times New Roman"/>
                <a:cs typeface="Times New Roman"/>
              </a:rPr>
              <a:t>	</a:t>
            </a:r>
            <a:r>
              <a:rPr sz="2400" spc="-113" baseline="-3875" dirty="0">
                <a:latin typeface="Symbol"/>
                <a:cs typeface="Symbol"/>
              </a:rPr>
              <a:t></a:t>
            </a:r>
            <a:r>
              <a:rPr sz="1200" spc="60" dirty="0">
                <a:latin typeface="Times New Roman"/>
                <a:cs typeface="Times New Roman"/>
              </a:rPr>
              <a:t>0</a:t>
            </a:r>
            <a:r>
              <a:rPr sz="2400" spc="5" baseline="-3875" dirty="0">
                <a:latin typeface="Symbol"/>
                <a:cs typeface="Symbol"/>
              </a:rPr>
              <a:t></a:t>
            </a:r>
            <a:endParaRPr sz="2400" baseline="-3875">
              <a:latin typeface="Symbol"/>
              <a:cs typeface="Symbol"/>
            </a:endParaRPr>
          </a:p>
          <a:p>
            <a:pPr marL="9531">
              <a:spcBef>
                <a:spcPts val="382"/>
              </a:spcBef>
              <a:tabLst>
                <a:tab pos="347894" algn="l"/>
              </a:tabLst>
            </a:pPr>
            <a:r>
              <a:rPr sz="1200" spc="-11" dirty="0">
                <a:latin typeface="Symbol"/>
                <a:cs typeface="Symbol"/>
              </a:rPr>
              <a:t></a:t>
            </a:r>
            <a:r>
              <a:rPr sz="1200" spc="-11" dirty="0">
                <a:latin typeface="Times New Roman"/>
                <a:cs typeface="Times New Roman"/>
              </a:rPr>
              <a:t>1	</a:t>
            </a:r>
            <a:r>
              <a:rPr sz="1200" spc="-4" dirty="0">
                <a:latin typeface="Times New Roman"/>
                <a:cs typeface="Times New Roman"/>
              </a:rPr>
              <a:t>0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224311" y="1661474"/>
            <a:ext cx="263164" cy="193809"/>
          </a:xfrm>
          <a:prstGeom prst="rect">
            <a:avLst/>
          </a:prstGeom>
        </p:spPr>
        <p:txBody>
          <a:bodyPr vert="horz" wrap="square" lIns="0" tIns="9055" rIns="0" bIns="0" rtlCol="0">
            <a:spAutoFit/>
          </a:bodyPr>
          <a:lstStyle/>
          <a:p>
            <a:pPr marL="28594">
              <a:spcBef>
                <a:spcPts val="71"/>
              </a:spcBef>
            </a:pPr>
            <a:r>
              <a:rPr spc="-5" baseline="-12152" dirty="0">
                <a:latin typeface="Times New Roman"/>
                <a:cs typeface="Times New Roman"/>
              </a:rPr>
              <a:t>1</a:t>
            </a:r>
            <a:r>
              <a:rPr spc="309" baseline="-12152" dirty="0">
                <a:latin typeface="Times New Roman"/>
                <a:cs typeface="Times New Roman"/>
              </a:rPr>
              <a:t> </a:t>
            </a:r>
            <a:r>
              <a:rPr sz="1200" spc="-4" dirty="0">
                <a:latin typeface="Symbol"/>
                <a:cs typeface="Symbol"/>
              </a:rPr>
              <a:t></a:t>
            </a:r>
            <a:endParaRPr sz="1200">
              <a:latin typeface="Symbol"/>
              <a:cs typeface="Symbo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224311" y="1832305"/>
            <a:ext cx="263164" cy="193809"/>
          </a:xfrm>
          <a:prstGeom prst="rect">
            <a:avLst/>
          </a:prstGeom>
        </p:spPr>
        <p:txBody>
          <a:bodyPr vert="horz" wrap="square" lIns="0" tIns="9055" rIns="0" bIns="0" rtlCol="0">
            <a:spAutoFit/>
          </a:bodyPr>
          <a:lstStyle/>
          <a:p>
            <a:pPr marL="28594">
              <a:spcBef>
                <a:spcPts val="71"/>
              </a:spcBef>
            </a:pPr>
            <a:r>
              <a:rPr spc="-5" baseline="-26041" dirty="0">
                <a:latin typeface="Times New Roman"/>
                <a:cs typeface="Times New Roman"/>
              </a:rPr>
              <a:t>1</a:t>
            </a:r>
            <a:r>
              <a:rPr spc="309" baseline="-26041" dirty="0">
                <a:latin typeface="Times New Roman"/>
                <a:cs typeface="Times New Roman"/>
              </a:rPr>
              <a:t> </a:t>
            </a:r>
            <a:r>
              <a:rPr sz="1200" spc="-368" dirty="0">
                <a:latin typeface="Symbol"/>
                <a:cs typeface="Symbol"/>
              </a:rPr>
              <a:t></a:t>
            </a:r>
            <a:endParaRPr sz="1200">
              <a:latin typeface="Symbol"/>
              <a:cs typeface="Symbo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224311" y="1978033"/>
            <a:ext cx="263164" cy="318611"/>
          </a:xfrm>
          <a:prstGeom prst="rect">
            <a:avLst/>
          </a:prstGeom>
        </p:spPr>
        <p:txBody>
          <a:bodyPr vert="horz" wrap="square" lIns="0" tIns="9055" rIns="0" bIns="0" rtlCol="0">
            <a:spAutoFit/>
          </a:bodyPr>
          <a:lstStyle/>
          <a:p>
            <a:pPr marR="22875" algn="r">
              <a:lnSpc>
                <a:spcPts val="1178"/>
              </a:lnSpc>
              <a:spcBef>
                <a:spcPts val="71"/>
              </a:spcBef>
            </a:pPr>
            <a:r>
              <a:rPr sz="1200" spc="-368" dirty="0">
                <a:latin typeface="Symbol"/>
                <a:cs typeface="Symbol"/>
              </a:rPr>
              <a:t></a:t>
            </a:r>
            <a:endParaRPr sz="1200">
              <a:latin typeface="Symbol"/>
              <a:cs typeface="Symbol"/>
            </a:endParaRPr>
          </a:p>
          <a:p>
            <a:pPr marL="28594">
              <a:lnSpc>
                <a:spcPts val="1178"/>
              </a:lnSpc>
            </a:pPr>
            <a:r>
              <a:rPr spc="-5" baseline="-19097" dirty="0">
                <a:latin typeface="Times New Roman"/>
                <a:cs typeface="Times New Roman"/>
              </a:rPr>
              <a:t>1</a:t>
            </a:r>
            <a:r>
              <a:rPr spc="314" baseline="-19097" dirty="0">
                <a:latin typeface="Times New Roman"/>
                <a:cs typeface="Times New Roman"/>
              </a:rPr>
              <a:t> </a:t>
            </a:r>
            <a:r>
              <a:rPr sz="1200" spc="-417" dirty="0">
                <a:latin typeface="Symbol"/>
                <a:cs typeface="Symbol"/>
              </a:rPr>
              <a:t></a:t>
            </a:r>
            <a:r>
              <a:rPr spc="-624" baseline="-22569" dirty="0">
                <a:latin typeface="Symbol"/>
                <a:cs typeface="Symbol"/>
              </a:rPr>
              <a:t></a:t>
            </a:r>
            <a:endParaRPr baseline="-22569">
              <a:latin typeface="Symbol"/>
              <a:cs typeface="Symbo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468410" y="1661473"/>
            <a:ext cx="115849" cy="635318"/>
          </a:xfrm>
          <a:prstGeom prst="rect">
            <a:avLst/>
          </a:prstGeom>
        </p:spPr>
        <p:txBody>
          <a:bodyPr vert="horz" wrap="square" lIns="0" tIns="9055" rIns="0" bIns="0" rtlCol="0">
            <a:spAutoFit/>
          </a:bodyPr>
          <a:lstStyle/>
          <a:p>
            <a:pPr marL="28594">
              <a:lnSpc>
                <a:spcPts val="1392"/>
              </a:lnSpc>
              <a:spcBef>
                <a:spcPts val="71"/>
              </a:spcBef>
            </a:pPr>
            <a:r>
              <a:rPr sz="1200" spc="-233" dirty="0">
                <a:latin typeface="Symbol"/>
                <a:cs typeface="Symbol"/>
              </a:rPr>
              <a:t></a:t>
            </a:r>
            <a:endParaRPr sz="1200">
              <a:latin typeface="Symbol"/>
              <a:cs typeface="Symbol"/>
            </a:endParaRPr>
          </a:p>
          <a:p>
            <a:pPr marL="28594">
              <a:lnSpc>
                <a:spcPts val="1246"/>
              </a:lnSpc>
            </a:pPr>
            <a:r>
              <a:rPr sz="1200" spc="-368" dirty="0">
                <a:latin typeface="Symbol"/>
                <a:cs typeface="Symbol"/>
              </a:rPr>
              <a:t></a:t>
            </a:r>
            <a:endParaRPr sz="1200">
              <a:latin typeface="Symbol"/>
              <a:cs typeface="Symbol"/>
            </a:endParaRPr>
          </a:p>
          <a:p>
            <a:pPr marL="28594">
              <a:lnSpc>
                <a:spcPts val="1032"/>
              </a:lnSpc>
            </a:pPr>
            <a:r>
              <a:rPr sz="1200" spc="-368" dirty="0">
                <a:latin typeface="Symbol"/>
                <a:cs typeface="Symbol"/>
              </a:rPr>
              <a:t></a:t>
            </a:r>
            <a:endParaRPr sz="1200">
              <a:latin typeface="Symbol"/>
              <a:cs typeface="Symbol"/>
            </a:endParaRPr>
          </a:p>
          <a:p>
            <a:pPr marL="28594">
              <a:lnSpc>
                <a:spcPts val="1178"/>
              </a:lnSpc>
            </a:pPr>
            <a:r>
              <a:rPr sz="1200" spc="-417" dirty="0">
                <a:latin typeface="Symbol"/>
                <a:cs typeface="Symbol"/>
              </a:rPr>
              <a:t></a:t>
            </a:r>
            <a:r>
              <a:rPr spc="-624" baseline="-22569" dirty="0">
                <a:latin typeface="Symbol"/>
                <a:cs typeface="Symbol"/>
              </a:rPr>
              <a:t></a:t>
            </a:r>
            <a:endParaRPr baseline="-22569">
              <a:latin typeface="Symbol"/>
              <a:cs typeface="Symbo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507314" y="3717470"/>
            <a:ext cx="981621" cy="649129"/>
          </a:xfrm>
          <a:prstGeom prst="rect">
            <a:avLst/>
          </a:prstGeom>
        </p:spPr>
        <p:txBody>
          <a:bodyPr vert="horz" wrap="square" lIns="0" tIns="12867" rIns="0" bIns="0" rtlCol="0">
            <a:spAutoFit/>
          </a:bodyPr>
          <a:lstStyle/>
          <a:p>
            <a:pPr marL="28594">
              <a:lnSpc>
                <a:spcPts val="1295"/>
              </a:lnSpc>
              <a:spcBef>
                <a:spcPts val="101"/>
              </a:spcBef>
              <a:tabLst>
                <a:tab pos="332644" algn="l"/>
                <a:tab pos="636218" algn="l"/>
              </a:tabLst>
            </a:pPr>
            <a:r>
              <a:rPr sz="1200" spc="8" dirty="0">
                <a:latin typeface="Symbol"/>
                <a:cs typeface="Symbol"/>
              </a:rPr>
              <a:t></a:t>
            </a:r>
            <a:r>
              <a:rPr sz="1200" spc="8" dirty="0">
                <a:latin typeface="Times New Roman"/>
                <a:cs typeface="Times New Roman"/>
              </a:rPr>
              <a:t>1	</a:t>
            </a:r>
            <a:r>
              <a:rPr sz="1200" spc="8" dirty="0">
                <a:latin typeface="Symbol"/>
                <a:cs typeface="Symbol"/>
              </a:rPr>
              <a:t></a:t>
            </a:r>
            <a:r>
              <a:rPr sz="1200" spc="8" dirty="0">
                <a:latin typeface="Times New Roman"/>
                <a:cs typeface="Times New Roman"/>
              </a:rPr>
              <a:t>1	</a:t>
            </a:r>
            <a:r>
              <a:rPr sz="1200" spc="8" dirty="0">
                <a:latin typeface="Symbol"/>
                <a:cs typeface="Symbol"/>
              </a:rPr>
              <a:t></a:t>
            </a:r>
            <a:r>
              <a:rPr sz="1200" spc="8" dirty="0">
                <a:latin typeface="Times New Roman"/>
                <a:cs typeface="Times New Roman"/>
              </a:rPr>
              <a:t>1</a:t>
            </a:r>
            <a:r>
              <a:rPr sz="1200" spc="203" dirty="0">
                <a:latin typeface="Times New Roman"/>
                <a:cs typeface="Times New Roman"/>
              </a:rPr>
              <a:t> </a:t>
            </a:r>
            <a:r>
              <a:rPr sz="1700" spc="11" baseline="12544" dirty="0">
                <a:latin typeface="Symbol"/>
                <a:cs typeface="Symbol"/>
              </a:rPr>
              <a:t></a:t>
            </a:r>
            <a:endParaRPr sz="1700" baseline="12544">
              <a:latin typeface="Symbol"/>
              <a:cs typeface="Symbol"/>
            </a:endParaRPr>
          </a:p>
          <a:p>
            <a:pPr marL="62907">
              <a:lnSpc>
                <a:spcPts val="1835"/>
              </a:lnSpc>
              <a:tabLst>
                <a:tab pos="307862" algn="l"/>
                <a:tab pos="671007" algn="l"/>
                <a:tab pos="865447" algn="l"/>
              </a:tabLst>
            </a:pPr>
            <a:r>
              <a:rPr sz="1200" spc="11" dirty="0">
                <a:latin typeface="Times New Roman"/>
                <a:cs typeface="Times New Roman"/>
              </a:rPr>
              <a:t>0	</a:t>
            </a:r>
            <a:r>
              <a:rPr sz="2400" baseline="-3875" dirty="0">
                <a:latin typeface="Symbol"/>
                <a:cs typeface="Symbol"/>
              </a:rPr>
              <a:t></a:t>
            </a:r>
            <a:r>
              <a:rPr sz="1200" dirty="0">
                <a:latin typeface="Times New Roman"/>
                <a:cs typeface="Times New Roman"/>
              </a:rPr>
              <a:t>0</a:t>
            </a:r>
            <a:r>
              <a:rPr sz="2400" baseline="-3875" dirty="0">
                <a:latin typeface="Symbol"/>
                <a:cs typeface="Symbol"/>
              </a:rPr>
              <a:t></a:t>
            </a:r>
            <a:r>
              <a:rPr sz="2400" baseline="-3875" dirty="0">
                <a:latin typeface="Times New Roman"/>
                <a:cs typeface="Times New Roman"/>
              </a:rPr>
              <a:t>	</a:t>
            </a:r>
            <a:r>
              <a:rPr sz="1200" spc="11" dirty="0">
                <a:latin typeface="Times New Roman"/>
                <a:cs typeface="Times New Roman"/>
              </a:rPr>
              <a:t>0	</a:t>
            </a:r>
            <a:r>
              <a:rPr sz="1700" spc="-518" baseline="26881" dirty="0">
                <a:latin typeface="Symbol"/>
                <a:cs typeface="Symbol"/>
              </a:rPr>
              <a:t></a:t>
            </a:r>
            <a:endParaRPr sz="1700" baseline="26881">
              <a:latin typeface="Symbol"/>
              <a:cs typeface="Symbol"/>
            </a:endParaRPr>
          </a:p>
          <a:p>
            <a:pPr marL="62907">
              <a:spcBef>
                <a:spcPts val="405"/>
              </a:spcBef>
              <a:tabLst>
                <a:tab pos="366957" algn="l"/>
                <a:tab pos="671007" algn="l"/>
              </a:tabLst>
            </a:pPr>
            <a:r>
              <a:rPr sz="1200" spc="11" dirty="0">
                <a:latin typeface="Times New Roman"/>
                <a:cs typeface="Times New Roman"/>
              </a:rPr>
              <a:t>1	1	1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347019" y="3685740"/>
            <a:ext cx="115373" cy="630555"/>
          </a:xfrm>
          <a:prstGeom prst="rect">
            <a:avLst/>
          </a:prstGeom>
        </p:spPr>
        <p:txBody>
          <a:bodyPr vert="horz" wrap="square" lIns="0" tIns="12867" rIns="0" bIns="0" rtlCol="0">
            <a:spAutoFit/>
          </a:bodyPr>
          <a:lstStyle/>
          <a:p>
            <a:pPr marL="28594">
              <a:lnSpc>
                <a:spcPts val="1366"/>
              </a:lnSpc>
              <a:spcBef>
                <a:spcPts val="101"/>
              </a:spcBef>
            </a:pPr>
            <a:r>
              <a:rPr sz="1200" spc="-221" dirty="0">
                <a:latin typeface="Symbol"/>
                <a:cs typeface="Symbol"/>
              </a:rPr>
              <a:t></a:t>
            </a:r>
            <a:endParaRPr sz="1200">
              <a:latin typeface="Symbol"/>
              <a:cs typeface="Symbol"/>
            </a:endParaRPr>
          </a:p>
          <a:p>
            <a:pPr marL="28594">
              <a:lnSpc>
                <a:spcPts val="1238"/>
              </a:lnSpc>
            </a:pPr>
            <a:r>
              <a:rPr sz="1200" spc="-344" dirty="0">
                <a:latin typeface="Symbol"/>
                <a:cs typeface="Symbol"/>
              </a:rPr>
              <a:t></a:t>
            </a:r>
            <a:endParaRPr sz="1200">
              <a:latin typeface="Symbol"/>
              <a:cs typeface="Symbol"/>
            </a:endParaRPr>
          </a:p>
          <a:p>
            <a:pPr marL="28594">
              <a:lnSpc>
                <a:spcPts val="1024"/>
              </a:lnSpc>
            </a:pPr>
            <a:r>
              <a:rPr sz="1200" spc="-344" dirty="0">
                <a:latin typeface="Symbol"/>
                <a:cs typeface="Symbol"/>
              </a:rPr>
              <a:t></a:t>
            </a:r>
            <a:endParaRPr sz="1200">
              <a:latin typeface="Symbol"/>
              <a:cs typeface="Symbol"/>
            </a:endParaRPr>
          </a:p>
          <a:p>
            <a:pPr marL="28594">
              <a:lnSpc>
                <a:spcPts val="1156"/>
              </a:lnSpc>
            </a:pPr>
            <a:r>
              <a:rPr sz="1200" spc="-398" dirty="0">
                <a:latin typeface="Symbol"/>
                <a:cs typeface="Symbol"/>
              </a:rPr>
              <a:t></a:t>
            </a:r>
            <a:r>
              <a:rPr sz="1700" spc="-596" baseline="-23297" dirty="0">
                <a:latin typeface="Symbol"/>
                <a:cs typeface="Symbol"/>
              </a:rPr>
              <a:t></a:t>
            </a:r>
            <a:endParaRPr sz="1700" baseline="-23297">
              <a:latin typeface="Symbol"/>
              <a:cs typeface="Symbo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344845" y="3999947"/>
            <a:ext cx="115373" cy="320769"/>
          </a:xfrm>
          <a:prstGeom prst="rect">
            <a:avLst/>
          </a:prstGeom>
        </p:spPr>
        <p:txBody>
          <a:bodyPr vert="horz" wrap="square" lIns="0" tIns="12867" rIns="0" bIns="0" rtlCol="0">
            <a:spAutoFit/>
          </a:bodyPr>
          <a:lstStyle/>
          <a:p>
            <a:pPr marL="28594">
              <a:lnSpc>
                <a:spcPts val="1156"/>
              </a:lnSpc>
              <a:spcBef>
                <a:spcPts val="101"/>
              </a:spcBef>
            </a:pPr>
            <a:r>
              <a:rPr sz="1200" spc="-344" dirty="0">
                <a:latin typeface="Symbol"/>
                <a:cs typeface="Symbol"/>
              </a:rPr>
              <a:t></a:t>
            </a:r>
            <a:endParaRPr sz="1200">
              <a:latin typeface="Symbol"/>
              <a:cs typeface="Symbol"/>
            </a:endParaRPr>
          </a:p>
          <a:p>
            <a:pPr marL="28594">
              <a:lnSpc>
                <a:spcPts val="1156"/>
              </a:lnSpc>
            </a:pPr>
            <a:r>
              <a:rPr sz="1200" spc="-398" dirty="0">
                <a:latin typeface="Symbol"/>
                <a:cs typeface="Symbol"/>
              </a:rPr>
              <a:t></a:t>
            </a:r>
            <a:r>
              <a:rPr sz="1700" spc="-596" baseline="-23297" dirty="0">
                <a:latin typeface="Symbol"/>
                <a:cs typeface="Symbol"/>
              </a:rPr>
              <a:t></a:t>
            </a:r>
            <a:endParaRPr sz="1700" baseline="-23297">
              <a:latin typeface="Symbol"/>
              <a:cs typeface="Symbo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087955" y="3457008"/>
            <a:ext cx="856237" cy="475774"/>
          </a:xfrm>
          <a:prstGeom prst="rect">
            <a:avLst/>
          </a:prstGeom>
        </p:spPr>
        <p:txBody>
          <a:bodyPr vert="horz" wrap="square" lIns="0" tIns="9055" rIns="0" bIns="0" rtlCol="0">
            <a:spAutoFit/>
          </a:bodyPr>
          <a:lstStyle/>
          <a:p>
            <a:pPr marL="99603">
              <a:lnSpc>
                <a:spcPts val="1801"/>
              </a:lnSpc>
              <a:spcBef>
                <a:spcPts val="71"/>
              </a:spcBef>
            </a:pPr>
            <a:r>
              <a:rPr sz="1500" spc="-4" dirty="0">
                <a:latin typeface="Arial MT"/>
                <a:cs typeface="Arial MT"/>
              </a:rPr>
              <a:t>Original</a:t>
            </a:r>
            <a:endParaRPr sz="1500">
              <a:latin typeface="Arial MT"/>
              <a:cs typeface="Arial MT"/>
            </a:endParaRPr>
          </a:p>
          <a:p>
            <a:pPr marL="9531">
              <a:lnSpc>
                <a:spcPts val="1801"/>
              </a:lnSpc>
            </a:pPr>
            <a:r>
              <a:rPr sz="1500" i="1" spc="-4" dirty="0">
                <a:latin typeface="Arial"/>
                <a:cs typeface="Arial"/>
              </a:rPr>
              <a:t>1024x710</a:t>
            </a:r>
            <a:endParaRPr sz="1500">
              <a:latin typeface="Arial"/>
              <a:cs typeface="Arial"/>
            </a:endParaRPr>
          </a:p>
        </p:txBody>
      </p:sp>
      <p:pic>
        <p:nvPicPr>
          <p:cNvPr id="16" name="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72162" y="636953"/>
            <a:ext cx="1427353" cy="2054905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769603" y="2747209"/>
            <a:ext cx="1427353" cy="2054906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784972" y="1333595"/>
            <a:ext cx="1426454" cy="2054905"/>
          </a:xfrm>
          <a:prstGeom prst="rect">
            <a:avLst/>
          </a:prstGeom>
        </p:spPr>
      </p:pic>
      <p:sp>
        <p:nvSpPr>
          <p:cNvPr id="20" name="object 20"/>
          <p:cNvSpPr txBox="1"/>
          <p:nvPr/>
        </p:nvSpPr>
        <p:spPr>
          <a:xfrm>
            <a:off x="45662" y="4411242"/>
            <a:ext cx="3612409" cy="339036"/>
          </a:xfrm>
          <a:prstGeom prst="rect">
            <a:avLst/>
          </a:prstGeom>
        </p:spPr>
        <p:txBody>
          <a:bodyPr vert="horz" wrap="square" lIns="0" tIns="477" rIns="0" bIns="0" rtlCol="0">
            <a:spAutoFit/>
          </a:bodyPr>
          <a:lstStyle/>
          <a:p>
            <a:pPr marL="9531">
              <a:spcBef>
                <a:spcPts val="4"/>
              </a:spcBef>
            </a:pPr>
            <a:r>
              <a:rPr sz="1100" b="1" spc="-86" dirty="0">
                <a:latin typeface="Arial"/>
                <a:cs typeface="Arial"/>
              </a:rPr>
              <a:t>Digital</a:t>
            </a:r>
            <a:r>
              <a:rPr sz="1100" b="1" spc="-53" dirty="0">
                <a:latin typeface="Arial"/>
                <a:cs typeface="Arial"/>
              </a:rPr>
              <a:t> </a:t>
            </a:r>
            <a:r>
              <a:rPr sz="1100" b="1" spc="-113" dirty="0">
                <a:latin typeface="Arial"/>
                <a:cs typeface="Arial"/>
              </a:rPr>
              <a:t>Image</a:t>
            </a:r>
            <a:r>
              <a:rPr sz="1100" b="1" spc="-49" dirty="0">
                <a:latin typeface="Arial"/>
                <a:cs typeface="Arial"/>
              </a:rPr>
              <a:t> </a:t>
            </a:r>
            <a:r>
              <a:rPr sz="1100" b="1" spc="-101" dirty="0">
                <a:latin typeface="Arial"/>
                <a:cs typeface="Arial"/>
              </a:rPr>
              <a:t>Processing:</a:t>
            </a:r>
            <a:r>
              <a:rPr sz="1100" b="1" spc="-49" dirty="0">
                <a:latin typeface="Arial"/>
                <a:cs typeface="Arial"/>
              </a:rPr>
              <a:t> </a:t>
            </a:r>
            <a:r>
              <a:rPr sz="1100" b="1" spc="-113" dirty="0">
                <a:latin typeface="Arial"/>
                <a:cs typeface="Arial"/>
              </a:rPr>
              <a:t>Bernd</a:t>
            </a:r>
            <a:r>
              <a:rPr sz="1100" b="1" spc="-49" dirty="0">
                <a:latin typeface="Arial"/>
                <a:cs typeface="Arial"/>
              </a:rPr>
              <a:t> </a:t>
            </a:r>
            <a:r>
              <a:rPr sz="1100" b="1" spc="-94" dirty="0">
                <a:latin typeface="Arial"/>
                <a:cs typeface="Arial"/>
              </a:rPr>
              <a:t>Girod,</a:t>
            </a:r>
            <a:r>
              <a:rPr sz="1100" b="1" spc="-49" dirty="0">
                <a:latin typeface="Arial"/>
                <a:cs typeface="Arial"/>
              </a:rPr>
              <a:t> </a:t>
            </a:r>
            <a:r>
              <a:rPr sz="1100" b="1" spc="-143" dirty="0">
                <a:latin typeface="Arial"/>
                <a:cs typeface="Arial"/>
              </a:rPr>
              <a:t>©</a:t>
            </a:r>
            <a:r>
              <a:rPr sz="1100" b="1" spc="-53" dirty="0">
                <a:latin typeface="Arial"/>
                <a:cs typeface="Arial"/>
              </a:rPr>
              <a:t> </a:t>
            </a:r>
            <a:r>
              <a:rPr sz="1100" b="1" spc="-109" dirty="0">
                <a:latin typeface="Arial"/>
                <a:cs typeface="Arial"/>
              </a:rPr>
              <a:t>2013</a:t>
            </a:r>
            <a:r>
              <a:rPr sz="1100" b="1" spc="-49" dirty="0">
                <a:latin typeface="Arial"/>
                <a:cs typeface="Arial"/>
              </a:rPr>
              <a:t> </a:t>
            </a:r>
            <a:r>
              <a:rPr sz="1100" b="1" spc="-101" dirty="0">
                <a:latin typeface="Arial"/>
                <a:cs typeface="Arial"/>
              </a:rPr>
              <a:t>Stanford</a:t>
            </a:r>
            <a:r>
              <a:rPr sz="1100" b="1" spc="-45" dirty="0">
                <a:latin typeface="Arial"/>
                <a:cs typeface="Arial"/>
              </a:rPr>
              <a:t> </a:t>
            </a:r>
            <a:r>
              <a:rPr sz="1100" b="1" spc="-94" dirty="0">
                <a:latin typeface="Arial"/>
                <a:cs typeface="Arial"/>
              </a:rPr>
              <a:t>University</a:t>
            </a:r>
            <a:r>
              <a:rPr sz="1100" b="1" dirty="0">
                <a:latin typeface="Arial"/>
                <a:cs typeface="Arial"/>
              </a:rPr>
              <a:t> </a:t>
            </a:r>
            <a:r>
              <a:rPr sz="1100" b="1" spc="-68" dirty="0">
                <a:latin typeface="Arial"/>
                <a:cs typeface="Arial"/>
              </a:rPr>
              <a:t>--</a:t>
            </a:r>
            <a:r>
              <a:rPr sz="1100" b="1" spc="-53" dirty="0">
                <a:latin typeface="Arial"/>
                <a:cs typeface="Arial"/>
              </a:rPr>
              <a:t> </a:t>
            </a:r>
            <a:r>
              <a:rPr sz="1100" b="1" spc="-116" dirty="0">
                <a:latin typeface="Arial"/>
                <a:cs typeface="Arial"/>
              </a:rPr>
              <a:t>Edge</a:t>
            </a:r>
            <a:r>
              <a:rPr sz="1100" b="1" spc="-45" dirty="0">
                <a:latin typeface="Arial"/>
                <a:cs typeface="Arial"/>
              </a:rPr>
              <a:t> </a:t>
            </a:r>
            <a:r>
              <a:rPr sz="1100" b="1" spc="-101" dirty="0">
                <a:latin typeface="Arial"/>
                <a:cs typeface="Arial"/>
              </a:rPr>
              <a:t>Detection</a:t>
            </a:r>
            <a:r>
              <a:rPr sz="1100" b="1" spc="-53" dirty="0">
                <a:latin typeface="Arial"/>
                <a:cs typeface="Arial"/>
              </a:rPr>
              <a:t> </a:t>
            </a:r>
            <a:fld id="{81D60167-4931-47E6-BA6A-407CBD079E47}" type="slidenum">
              <a:rPr sz="1100" b="1" spc="-109" dirty="0">
                <a:latin typeface="Arial"/>
                <a:cs typeface="Arial"/>
              </a:rPr>
              <a:pPr marL="9531">
                <a:spcBef>
                  <a:spcPts val="4"/>
                </a:spcBef>
              </a:pPr>
              <a:t>27</a:t>
            </a:fld>
            <a:endParaRPr sz="11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783531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96172" y="154068"/>
            <a:ext cx="4315987" cy="440031"/>
          </a:xfrm>
          <a:prstGeom prst="rect">
            <a:avLst/>
          </a:prstGeom>
        </p:spPr>
        <p:txBody>
          <a:bodyPr vert="horz" wrap="square" lIns="0" tIns="9055" rIns="0" bIns="0" rtlCol="0">
            <a:spAutoFit/>
          </a:bodyPr>
          <a:lstStyle/>
          <a:p>
            <a:pPr marL="9531">
              <a:spcBef>
                <a:spcPts val="71"/>
              </a:spcBef>
            </a:pPr>
            <a:r>
              <a:rPr spc="-326" dirty="0"/>
              <a:t>P</a:t>
            </a:r>
            <a:r>
              <a:rPr spc="-195" dirty="0"/>
              <a:t>r</a:t>
            </a:r>
            <a:r>
              <a:rPr spc="-274" dirty="0"/>
              <a:t>e</a:t>
            </a:r>
            <a:r>
              <a:rPr spc="-382" dirty="0"/>
              <a:t>w</a:t>
            </a:r>
            <a:r>
              <a:rPr spc="-153" dirty="0"/>
              <a:t>it</a:t>
            </a:r>
            <a:r>
              <a:rPr spc="-165" dirty="0"/>
              <a:t>t</a:t>
            </a:r>
            <a:r>
              <a:rPr spc="-135" dirty="0"/>
              <a:t> </a:t>
            </a:r>
            <a:r>
              <a:rPr spc="-293" dirty="0"/>
              <a:t>ope</a:t>
            </a:r>
            <a:r>
              <a:rPr spc="-195" dirty="0"/>
              <a:t>r</a:t>
            </a:r>
            <a:r>
              <a:rPr spc="-274" dirty="0"/>
              <a:t>a</a:t>
            </a:r>
            <a:r>
              <a:rPr spc="-169" dirty="0"/>
              <a:t>t</a:t>
            </a:r>
            <a:r>
              <a:rPr spc="-248" dirty="0"/>
              <a:t>or</a:t>
            </a:r>
            <a:r>
              <a:rPr spc="-139" dirty="0"/>
              <a:t> </a:t>
            </a:r>
            <a:r>
              <a:rPr spc="-281" dirty="0"/>
              <a:t>example</a:t>
            </a:r>
            <a:r>
              <a:rPr spc="-139" dirty="0"/>
              <a:t> </a:t>
            </a:r>
            <a:r>
              <a:rPr spc="-165" dirty="0"/>
              <a:t>(</a:t>
            </a:r>
            <a:r>
              <a:rPr spc="-293" dirty="0"/>
              <a:t>con</a:t>
            </a:r>
            <a:r>
              <a:rPr spc="-169" dirty="0"/>
              <a:t>t</a:t>
            </a:r>
            <a:r>
              <a:rPr spc="-153" dirty="0"/>
              <a:t>.)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19310" y="3075389"/>
            <a:ext cx="1459321" cy="932498"/>
          </a:xfrm>
          <a:prstGeom prst="rect">
            <a:avLst/>
          </a:prstGeom>
        </p:spPr>
        <p:txBody>
          <a:bodyPr vert="horz" wrap="square" lIns="0" tIns="9055" rIns="0" bIns="0" rtlCol="0">
            <a:spAutoFit/>
          </a:bodyPr>
          <a:lstStyle/>
          <a:p>
            <a:pPr marL="9531" marR="3813" indent="-52899" algn="ctr">
              <a:spcBef>
                <a:spcPts val="71"/>
              </a:spcBef>
            </a:pPr>
            <a:r>
              <a:rPr sz="1500" spc="-4" dirty="0">
                <a:latin typeface="Arial MT"/>
                <a:cs typeface="Arial MT"/>
              </a:rPr>
              <a:t>Sum of squared </a:t>
            </a:r>
            <a:r>
              <a:rPr sz="1500" dirty="0">
                <a:latin typeface="Arial MT"/>
                <a:cs typeface="Arial MT"/>
              </a:rPr>
              <a:t> </a:t>
            </a:r>
            <a:r>
              <a:rPr sz="1500" spc="-4" dirty="0">
                <a:latin typeface="Arial MT"/>
                <a:cs typeface="Arial MT"/>
              </a:rPr>
              <a:t>horizontal and </a:t>
            </a:r>
            <a:r>
              <a:rPr sz="1500" dirty="0">
                <a:latin typeface="Arial MT"/>
                <a:cs typeface="Arial MT"/>
              </a:rPr>
              <a:t> </a:t>
            </a:r>
            <a:r>
              <a:rPr sz="1500" spc="-4" dirty="0">
                <a:latin typeface="Arial MT"/>
                <a:cs typeface="Arial MT"/>
              </a:rPr>
              <a:t>vertical</a:t>
            </a:r>
            <a:r>
              <a:rPr sz="1500" spc="-34" dirty="0">
                <a:latin typeface="Arial MT"/>
                <a:cs typeface="Arial MT"/>
              </a:rPr>
              <a:t> </a:t>
            </a:r>
            <a:r>
              <a:rPr sz="1500" spc="-4" dirty="0">
                <a:latin typeface="Arial MT"/>
                <a:cs typeface="Arial MT"/>
              </a:rPr>
              <a:t>gradients </a:t>
            </a:r>
            <a:r>
              <a:rPr sz="1500" spc="-405" dirty="0">
                <a:latin typeface="Arial MT"/>
                <a:cs typeface="Arial MT"/>
              </a:rPr>
              <a:t> </a:t>
            </a:r>
            <a:r>
              <a:rPr sz="1500" spc="-4" dirty="0">
                <a:latin typeface="Arial MT"/>
                <a:cs typeface="Arial MT"/>
              </a:rPr>
              <a:t>(log</a:t>
            </a:r>
            <a:r>
              <a:rPr sz="1500" spc="-11" dirty="0">
                <a:latin typeface="Arial MT"/>
                <a:cs typeface="Arial MT"/>
              </a:rPr>
              <a:t> </a:t>
            </a:r>
            <a:r>
              <a:rPr sz="1500" spc="-4" dirty="0">
                <a:latin typeface="Arial MT"/>
                <a:cs typeface="Arial MT"/>
              </a:rPr>
              <a:t>display)</a:t>
            </a:r>
            <a:endParaRPr sz="15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88656" y="714895"/>
            <a:ext cx="1620471" cy="233317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77368" y="714895"/>
            <a:ext cx="1619721" cy="233317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566522" y="715214"/>
            <a:ext cx="1619280" cy="2332537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262379" y="714895"/>
            <a:ext cx="1619721" cy="2333174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2978409" y="3075389"/>
            <a:ext cx="1338228" cy="247650"/>
          </a:xfrm>
          <a:prstGeom prst="rect">
            <a:avLst/>
          </a:prstGeom>
        </p:spPr>
        <p:txBody>
          <a:bodyPr vert="horz" wrap="square" lIns="0" tIns="9055" rIns="0" bIns="0" rtlCol="0">
            <a:spAutoFit/>
          </a:bodyPr>
          <a:lstStyle/>
          <a:p>
            <a:pPr marL="9531">
              <a:spcBef>
                <a:spcPts val="71"/>
              </a:spcBef>
            </a:pPr>
            <a:r>
              <a:rPr sz="1500" spc="-4" dirty="0">
                <a:latin typeface="Arial MT"/>
                <a:cs typeface="Arial MT"/>
              </a:rPr>
              <a:t>threshold</a:t>
            </a:r>
            <a:r>
              <a:rPr sz="1500" spc="-23" dirty="0">
                <a:latin typeface="Arial MT"/>
                <a:cs typeface="Arial MT"/>
              </a:rPr>
              <a:t> </a:t>
            </a:r>
            <a:r>
              <a:rPr sz="1500" spc="-4" dirty="0">
                <a:latin typeface="Arial MT"/>
                <a:cs typeface="Arial MT"/>
              </a:rPr>
              <a:t>=</a:t>
            </a:r>
            <a:r>
              <a:rPr sz="1500" spc="-23" dirty="0">
                <a:latin typeface="Arial MT"/>
                <a:cs typeface="Arial MT"/>
              </a:rPr>
              <a:t> </a:t>
            </a:r>
            <a:r>
              <a:rPr sz="1500" spc="-4" dirty="0">
                <a:latin typeface="Arial MT"/>
                <a:cs typeface="Arial MT"/>
              </a:rPr>
              <a:t>900</a:t>
            </a:r>
            <a:endParaRPr sz="1500">
              <a:latin typeface="Arial MT"/>
              <a:cs typeface="Arial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594828" y="3075389"/>
            <a:ext cx="1444065" cy="247650"/>
          </a:xfrm>
          <a:prstGeom prst="rect">
            <a:avLst/>
          </a:prstGeom>
        </p:spPr>
        <p:txBody>
          <a:bodyPr vert="horz" wrap="square" lIns="0" tIns="9055" rIns="0" bIns="0" rtlCol="0">
            <a:spAutoFit/>
          </a:bodyPr>
          <a:lstStyle/>
          <a:p>
            <a:pPr marL="9531">
              <a:spcBef>
                <a:spcPts val="71"/>
              </a:spcBef>
            </a:pPr>
            <a:r>
              <a:rPr sz="1500" spc="-4" dirty="0">
                <a:latin typeface="Arial MT"/>
                <a:cs typeface="Arial MT"/>
              </a:rPr>
              <a:t>threshold</a:t>
            </a:r>
            <a:r>
              <a:rPr sz="1500" spc="-23" dirty="0">
                <a:latin typeface="Arial MT"/>
                <a:cs typeface="Arial MT"/>
              </a:rPr>
              <a:t> </a:t>
            </a:r>
            <a:r>
              <a:rPr sz="1500" spc="-4" dirty="0">
                <a:latin typeface="Arial MT"/>
                <a:cs typeface="Arial MT"/>
              </a:rPr>
              <a:t>=</a:t>
            </a:r>
            <a:r>
              <a:rPr sz="1500" spc="-19" dirty="0">
                <a:latin typeface="Arial MT"/>
                <a:cs typeface="Arial MT"/>
              </a:rPr>
              <a:t> </a:t>
            </a:r>
            <a:r>
              <a:rPr sz="1500" spc="-4" dirty="0">
                <a:latin typeface="Arial MT"/>
                <a:cs typeface="Arial MT"/>
              </a:rPr>
              <a:t>4500</a:t>
            </a:r>
            <a:endParaRPr sz="1500">
              <a:latin typeface="Arial MT"/>
              <a:cs typeface="Arial M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404285" y="3075389"/>
            <a:ext cx="1444065" cy="247650"/>
          </a:xfrm>
          <a:prstGeom prst="rect">
            <a:avLst/>
          </a:prstGeom>
        </p:spPr>
        <p:txBody>
          <a:bodyPr vert="horz" wrap="square" lIns="0" tIns="9055" rIns="0" bIns="0" rtlCol="0">
            <a:spAutoFit/>
          </a:bodyPr>
          <a:lstStyle/>
          <a:p>
            <a:pPr marL="9531">
              <a:spcBef>
                <a:spcPts val="71"/>
              </a:spcBef>
            </a:pPr>
            <a:r>
              <a:rPr sz="1500" spc="-4" dirty="0">
                <a:latin typeface="Arial MT"/>
                <a:cs typeface="Arial MT"/>
              </a:rPr>
              <a:t>threshold</a:t>
            </a:r>
            <a:r>
              <a:rPr sz="1500" spc="-23" dirty="0">
                <a:latin typeface="Arial MT"/>
                <a:cs typeface="Arial MT"/>
              </a:rPr>
              <a:t> </a:t>
            </a:r>
            <a:r>
              <a:rPr sz="1500" spc="-4" dirty="0">
                <a:latin typeface="Arial MT"/>
                <a:cs typeface="Arial MT"/>
              </a:rPr>
              <a:t>=</a:t>
            </a:r>
            <a:r>
              <a:rPr sz="1500" spc="-19" dirty="0">
                <a:latin typeface="Arial MT"/>
                <a:cs typeface="Arial MT"/>
              </a:rPr>
              <a:t> </a:t>
            </a:r>
            <a:r>
              <a:rPr sz="1500" spc="-4" dirty="0">
                <a:latin typeface="Arial MT"/>
                <a:cs typeface="Arial MT"/>
              </a:rPr>
              <a:t>7200</a:t>
            </a:r>
            <a:endParaRPr sz="1500">
              <a:latin typeface="Arial MT"/>
              <a:cs typeface="Arial M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9044" y="4495725"/>
            <a:ext cx="6043881" cy="169759"/>
          </a:xfrm>
          <a:prstGeom prst="rect">
            <a:avLst/>
          </a:prstGeom>
        </p:spPr>
        <p:txBody>
          <a:bodyPr vert="horz" wrap="square" lIns="0" tIns="477" rIns="0" bIns="0" rtlCol="0">
            <a:spAutoFit/>
          </a:bodyPr>
          <a:lstStyle/>
          <a:p>
            <a:pPr marL="9531">
              <a:spcBef>
                <a:spcPts val="4"/>
              </a:spcBef>
            </a:pPr>
            <a:r>
              <a:rPr sz="1100" b="1" spc="-86" dirty="0">
                <a:latin typeface="Arial"/>
                <a:cs typeface="Arial"/>
              </a:rPr>
              <a:t>Digital</a:t>
            </a:r>
            <a:r>
              <a:rPr sz="1100" b="1" spc="-53" dirty="0">
                <a:latin typeface="Arial"/>
                <a:cs typeface="Arial"/>
              </a:rPr>
              <a:t> </a:t>
            </a:r>
            <a:r>
              <a:rPr sz="1100" b="1" spc="-113" dirty="0">
                <a:latin typeface="Arial"/>
                <a:cs typeface="Arial"/>
              </a:rPr>
              <a:t>Image</a:t>
            </a:r>
            <a:r>
              <a:rPr sz="1100" b="1" spc="-49" dirty="0">
                <a:latin typeface="Arial"/>
                <a:cs typeface="Arial"/>
              </a:rPr>
              <a:t> </a:t>
            </a:r>
            <a:r>
              <a:rPr sz="1100" b="1" spc="-101" dirty="0">
                <a:latin typeface="Arial"/>
                <a:cs typeface="Arial"/>
              </a:rPr>
              <a:t>Processing:</a:t>
            </a:r>
            <a:r>
              <a:rPr sz="1100" b="1" spc="-49" dirty="0">
                <a:latin typeface="Arial"/>
                <a:cs typeface="Arial"/>
              </a:rPr>
              <a:t> </a:t>
            </a:r>
            <a:r>
              <a:rPr sz="1100" b="1" spc="-113" dirty="0">
                <a:latin typeface="Arial"/>
                <a:cs typeface="Arial"/>
              </a:rPr>
              <a:t>Bernd</a:t>
            </a:r>
            <a:r>
              <a:rPr sz="1100" b="1" spc="-49" dirty="0">
                <a:latin typeface="Arial"/>
                <a:cs typeface="Arial"/>
              </a:rPr>
              <a:t> </a:t>
            </a:r>
            <a:r>
              <a:rPr sz="1100" b="1" spc="-94" dirty="0">
                <a:latin typeface="Arial"/>
                <a:cs typeface="Arial"/>
              </a:rPr>
              <a:t>Girod,</a:t>
            </a:r>
            <a:r>
              <a:rPr sz="1100" b="1" spc="-49" dirty="0">
                <a:latin typeface="Arial"/>
                <a:cs typeface="Arial"/>
              </a:rPr>
              <a:t> </a:t>
            </a:r>
            <a:r>
              <a:rPr sz="1100" b="1" spc="-143" dirty="0">
                <a:latin typeface="Arial"/>
                <a:cs typeface="Arial"/>
              </a:rPr>
              <a:t>©</a:t>
            </a:r>
            <a:r>
              <a:rPr sz="1100" b="1" spc="-53" dirty="0">
                <a:latin typeface="Arial"/>
                <a:cs typeface="Arial"/>
              </a:rPr>
              <a:t> </a:t>
            </a:r>
            <a:r>
              <a:rPr sz="1100" b="1" spc="-109" dirty="0">
                <a:latin typeface="Arial"/>
                <a:cs typeface="Arial"/>
              </a:rPr>
              <a:t>2013</a:t>
            </a:r>
            <a:r>
              <a:rPr sz="1100" b="1" spc="-49" dirty="0">
                <a:latin typeface="Arial"/>
                <a:cs typeface="Arial"/>
              </a:rPr>
              <a:t> </a:t>
            </a:r>
            <a:r>
              <a:rPr sz="1100" b="1" spc="-101" dirty="0">
                <a:latin typeface="Arial"/>
                <a:cs typeface="Arial"/>
              </a:rPr>
              <a:t>Stanford</a:t>
            </a:r>
            <a:r>
              <a:rPr sz="1100" b="1" spc="-45" dirty="0">
                <a:latin typeface="Arial"/>
                <a:cs typeface="Arial"/>
              </a:rPr>
              <a:t> </a:t>
            </a:r>
            <a:r>
              <a:rPr sz="1100" b="1" spc="-94" dirty="0">
                <a:latin typeface="Arial"/>
                <a:cs typeface="Arial"/>
              </a:rPr>
              <a:t>University</a:t>
            </a:r>
            <a:r>
              <a:rPr sz="1100" b="1" dirty="0">
                <a:latin typeface="Arial"/>
                <a:cs typeface="Arial"/>
              </a:rPr>
              <a:t> </a:t>
            </a:r>
            <a:r>
              <a:rPr sz="1100" b="1" spc="-68" dirty="0">
                <a:latin typeface="Arial"/>
                <a:cs typeface="Arial"/>
              </a:rPr>
              <a:t>--</a:t>
            </a:r>
            <a:r>
              <a:rPr sz="1100" b="1" spc="-53" dirty="0">
                <a:latin typeface="Arial"/>
                <a:cs typeface="Arial"/>
              </a:rPr>
              <a:t> </a:t>
            </a:r>
            <a:r>
              <a:rPr sz="1100" b="1" spc="-116" dirty="0">
                <a:latin typeface="Arial"/>
                <a:cs typeface="Arial"/>
              </a:rPr>
              <a:t>Edge</a:t>
            </a:r>
            <a:r>
              <a:rPr sz="1100" b="1" spc="-45" dirty="0">
                <a:latin typeface="Arial"/>
                <a:cs typeface="Arial"/>
              </a:rPr>
              <a:t> </a:t>
            </a:r>
            <a:r>
              <a:rPr sz="1100" b="1" spc="-101" dirty="0">
                <a:latin typeface="Arial"/>
                <a:cs typeface="Arial"/>
              </a:rPr>
              <a:t>Detection</a:t>
            </a:r>
            <a:r>
              <a:rPr sz="1100" b="1" spc="-53" dirty="0">
                <a:latin typeface="Arial"/>
                <a:cs typeface="Arial"/>
              </a:rPr>
              <a:t> </a:t>
            </a:r>
            <a:fld id="{81D60167-4931-47E6-BA6A-407CBD079E47}" type="slidenum">
              <a:rPr sz="1100" b="1" spc="-109" dirty="0">
                <a:latin typeface="Arial"/>
                <a:cs typeface="Arial"/>
              </a:rPr>
              <a:pPr marL="9531">
                <a:spcBef>
                  <a:spcPts val="4"/>
                </a:spcBef>
              </a:pPr>
              <a:t>28</a:t>
            </a:fld>
            <a:endParaRPr sz="11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050328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50632" y="154068"/>
            <a:ext cx="3207074" cy="440031"/>
          </a:xfrm>
          <a:prstGeom prst="rect">
            <a:avLst/>
          </a:prstGeom>
        </p:spPr>
        <p:txBody>
          <a:bodyPr vert="horz" wrap="square" lIns="0" tIns="9055" rIns="0" bIns="0" rtlCol="0">
            <a:spAutoFit/>
          </a:bodyPr>
          <a:lstStyle/>
          <a:p>
            <a:pPr marL="9531">
              <a:spcBef>
                <a:spcPts val="71"/>
              </a:spcBef>
            </a:pPr>
            <a:r>
              <a:rPr spc="-326" dirty="0"/>
              <a:t>S</a:t>
            </a:r>
            <a:r>
              <a:rPr spc="-293" dirty="0"/>
              <a:t>obe</a:t>
            </a:r>
            <a:r>
              <a:rPr spc="-139" dirty="0"/>
              <a:t>l </a:t>
            </a:r>
            <a:r>
              <a:rPr spc="-293" dirty="0"/>
              <a:t>ope</a:t>
            </a:r>
            <a:r>
              <a:rPr spc="-195" dirty="0"/>
              <a:t>r</a:t>
            </a:r>
            <a:r>
              <a:rPr spc="-274" dirty="0"/>
              <a:t>a</a:t>
            </a:r>
            <a:r>
              <a:rPr spc="-169" dirty="0"/>
              <a:t>t</a:t>
            </a:r>
            <a:r>
              <a:rPr spc="-248" dirty="0"/>
              <a:t>or</a:t>
            </a:r>
            <a:r>
              <a:rPr spc="-139" dirty="0"/>
              <a:t> </a:t>
            </a:r>
            <a:r>
              <a:rPr spc="-281" dirty="0"/>
              <a:t>example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88673" y="714896"/>
            <a:ext cx="1620471" cy="233317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77386" y="714896"/>
            <a:ext cx="1619721" cy="233317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566540" y="715215"/>
            <a:ext cx="1619280" cy="2332537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262395" y="714896"/>
            <a:ext cx="1619721" cy="2333174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219310" y="3075389"/>
            <a:ext cx="1459321" cy="932498"/>
          </a:xfrm>
          <a:prstGeom prst="rect">
            <a:avLst/>
          </a:prstGeom>
        </p:spPr>
        <p:txBody>
          <a:bodyPr vert="horz" wrap="square" lIns="0" tIns="9055" rIns="0" bIns="0" rtlCol="0">
            <a:spAutoFit/>
          </a:bodyPr>
          <a:lstStyle/>
          <a:p>
            <a:pPr marL="9531" marR="3813" indent="-52899" algn="ctr">
              <a:spcBef>
                <a:spcPts val="71"/>
              </a:spcBef>
            </a:pPr>
            <a:r>
              <a:rPr sz="1500" spc="-4" dirty="0">
                <a:latin typeface="Arial MT"/>
                <a:cs typeface="Arial MT"/>
              </a:rPr>
              <a:t>Sum of squared </a:t>
            </a:r>
            <a:r>
              <a:rPr sz="1500" dirty="0">
                <a:latin typeface="Arial MT"/>
                <a:cs typeface="Arial MT"/>
              </a:rPr>
              <a:t> </a:t>
            </a:r>
            <a:r>
              <a:rPr sz="1500" spc="-4" dirty="0">
                <a:latin typeface="Arial MT"/>
                <a:cs typeface="Arial MT"/>
              </a:rPr>
              <a:t>horizontal and </a:t>
            </a:r>
            <a:r>
              <a:rPr sz="1500" dirty="0">
                <a:latin typeface="Arial MT"/>
                <a:cs typeface="Arial MT"/>
              </a:rPr>
              <a:t> </a:t>
            </a:r>
            <a:r>
              <a:rPr sz="1500" spc="-4" dirty="0">
                <a:latin typeface="Arial MT"/>
                <a:cs typeface="Arial MT"/>
              </a:rPr>
              <a:t>vertical</a:t>
            </a:r>
            <a:r>
              <a:rPr sz="1500" spc="-34" dirty="0">
                <a:latin typeface="Arial MT"/>
                <a:cs typeface="Arial MT"/>
              </a:rPr>
              <a:t> </a:t>
            </a:r>
            <a:r>
              <a:rPr sz="1500" spc="-4" dirty="0">
                <a:latin typeface="Arial MT"/>
                <a:cs typeface="Arial MT"/>
              </a:rPr>
              <a:t>gradients </a:t>
            </a:r>
            <a:r>
              <a:rPr sz="1500" spc="-405" dirty="0">
                <a:latin typeface="Arial MT"/>
                <a:cs typeface="Arial MT"/>
              </a:rPr>
              <a:t> </a:t>
            </a:r>
            <a:r>
              <a:rPr sz="1500" spc="-4" dirty="0">
                <a:latin typeface="Arial MT"/>
                <a:cs typeface="Arial MT"/>
              </a:rPr>
              <a:t>(log</a:t>
            </a:r>
            <a:r>
              <a:rPr sz="1500" spc="-11" dirty="0">
                <a:latin typeface="Arial MT"/>
                <a:cs typeface="Arial MT"/>
              </a:rPr>
              <a:t> </a:t>
            </a:r>
            <a:r>
              <a:rPr sz="1500" spc="-4" dirty="0">
                <a:latin typeface="Arial MT"/>
                <a:cs typeface="Arial MT"/>
              </a:rPr>
              <a:t>display)</a:t>
            </a:r>
            <a:endParaRPr sz="1500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925434" y="3075389"/>
            <a:ext cx="1444065" cy="247650"/>
          </a:xfrm>
          <a:prstGeom prst="rect">
            <a:avLst/>
          </a:prstGeom>
        </p:spPr>
        <p:txBody>
          <a:bodyPr vert="horz" wrap="square" lIns="0" tIns="9055" rIns="0" bIns="0" rtlCol="0">
            <a:spAutoFit/>
          </a:bodyPr>
          <a:lstStyle/>
          <a:p>
            <a:pPr marL="9531">
              <a:spcBef>
                <a:spcPts val="71"/>
              </a:spcBef>
            </a:pPr>
            <a:r>
              <a:rPr sz="1500" spc="-4" dirty="0">
                <a:latin typeface="Arial MT"/>
                <a:cs typeface="Arial MT"/>
              </a:rPr>
              <a:t>threshold</a:t>
            </a:r>
            <a:r>
              <a:rPr sz="1500" spc="-23" dirty="0">
                <a:latin typeface="Arial MT"/>
                <a:cs typeface="Arial MT"/>
              </a:rPr>
              <a:t> </a:t>
            </a:r>
            <a:r>
              <a:rPr sz="1500" spc="-4" dirty="0">
                <a:latin typeface="Arial MT"/>
                <a:cs typeface="Arial MT"/>
              </a:rPr>
              <a:t>=</a:t>
            </a:r>
            <a:r>
              <a:rPr sz="1500" spc="-19" dirty="0">
                <a:latin typeface="Arial MT"/>
                <a:cs typeface="Arial MT"/>
              </a:rPr>
              <a:t> </a:t>
            </a:r>
            <a:r>
              <a:rPr sz="1500" spc="-4" dirty="0">
                <a:latin typeface="Arial MT"/>
                <a:cs typeface="Arial MT"/>
              </a:rPr>
              <a:t>1600</a:t>
            </a:r>
            <a:endParaRPr sz="1500">
              <a:latin typeface="Arial MT"/>
              <a:cs typeface="Arial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594828" y="3075389"/>
            <a:ext cx="1444065" cy="247650"/>
          </a:xfrm>
          <a:prstGeom prst="rect">
            <a:avLst/>
          </a:prstGeom>
        </p:spPr>
        <p:txBody>
          <a:bodyPr vert="horz" wrap="square" lIns="0" tIns="9055" rIns="0" bIns="0" rtlCol="0">
            <a:spAutoFit/>
          </a:bodyPr>
          <a:lstStyle/>
          <a:p>
            <a:pPr marL="9531">
              <a:spcBef>
                <a:spcPts val="71"/>
              </a:spcBef>
            </a:pPr>
            <a:r>
              <a:rPr sz="1500" spc="-4" dirty="0">
                <a:latin typeface="Arial MT"/>
                <a:cs typeface="Arial MT"/>
              </a:rPr>
              <a:t>threshold</a:t>
            </a:r>
            <a:r>
              <a:rPr sz="1500" spc="-23" dirty="0">
                <a:latin typeface="Arial MT"/>
                <a:cs typeface="Arial MT"/>
              </a:rPr>
              <a:t> </a:t>
            </a:r>
            <a:r>
              <a:rPr sz="1500" spc="-4" dirty="0">
                <a:latin typeface="Arial MT"/>
                <a:cs typeface="Arial MT"/>
              </a:rPr>
              <a:t>=</a:t>
            </a:r>
            <a:r>
              <a:rPr sz="1500" spc="-19" dirty="0">
                <a:latin typeface="Arial MT"/>
                <a:cs typeface="Arial MT"/>
              </a:rPr>
              <a:t> </a:t>
            </a:r>
            <a:r>
              <a:rPr sz="1500" spc="-4" dirty="0">
                <a:latin typeface="Arial MT"/>
                <a:cs typeface="Arial MT"/>
              </a:rPr>
              <a:t>8000</a:t>
            </a:r>
            <a:endParaRPr sz="1500">
              <a:latin typeface="Arial MT"/>
              <a:cs typeface="Arial M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312081" y="3075389"/>
            <a:ext cx="1549903" cy="247650"/>
          </a:xfrm>
          <a:prstGeom prst="rect">
            <a:avLst/>
          </a:prstGeom>
        </p:spPr>
        <p:txBody>
          <a:bodyPr vert="horz" wrap="square" lIns="0" tIns="9055" rIns="0" bIns="0" rtlCol="0">
            <a:spAutoFit/>
          </a:bodyPr>
          <a:lstStyle/>
          <a:p>
            <a:pPr marL="9531">
              <a:spcBef>
                <a:spcPts val="71"/>
              </a:spcBef>
            </a:pPr>
            <a:r>
              <a:rPr sz="1500" spc="-4" dirty="0">
                <a:latin typeface="Arial MT"/>
                <a:cs typeface="Arial MT"/>
              </a:rPr>
              <a:t>threshold</a:t>
            </a:r>
            <a:r>
              <a:rPr sz="1500" spc="-23" dirty="0">
                <a:latin typeface="Arial MT"/>
                <a:cs typeface="Arial MT"/>
              </a:rPr>
              <a:t> </a:t>
            </a:r>
            <a:r>
              <a:rPr sz="1500" spc="-4" dirty="0">
                <a:latin typeface="Arial MT"/>
                <a:cs typeface="Arial MT"/>
              </a:rPr>
              <a:t>=</a:t>
            </a:r>
            <a:r>
              <a:rPr sz="1500" spc="-19" dirty="0">
                <a:latin typeface="Arial MT"/>
                <a:cs typeface="Arial MT"/>
              </a:rPr>
              <a:t> </a:t>
            </a:r>
            <a:r>
              <a:rPr sz="1500" spc="-4" dirty="0">
                <a:latin typeface="Arial MT"/>
                <a:cs typeface="Arial MT"/>
              </a:rPr>
              <a:t>12800</a:t>
            </a:r>
            <a:endParaRPr sz="1500">
              <a:latin typeface="Arial MT"/>
              <a:cs typeface="Arial MT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4294967295"/>
          </p:nvPr>
        </p:nvSpPr>
        <p:spPr>
          <a:xfrm>
            <a:off x="72901" y="4507863"/>
            <a:ext cx="6030026" cy="185148"/>
          </a:xfrm>
          <a:prstGeom prst="rect">
            <a:avLst/>
          </a:prstGeom>
        </p:spPr>
        <p:txBody>
          <a:bodyPr vert="horz" wrap="square" lIns="0" tIns="477" rIns="0" bIns="0" rtlCol="0">
            <a:spAutoFit/>
          </a:bodyPr>
          <a:lstStyle/>
          <a:p>
            <a:pPr marL="9531">
              <a:spcBef>
                <a:spcPts val="4"/>
              </a:spcBef>
            </a:pPr>
            <a:r>
              <a:rPr sz="1200" spc="-86" dirty="0"/>
              <a:t>Digital</a:t>
            </a:r>
            <a:r>
              <a:rPr sz="1200" spc="-53" dirty="0"/>
              <a:t> </a:t>
            </a:r>
            <a:r>
              <a:rPr sz="1200" spc="-113" dirty="0"/>
              <a:t>Image</a:t>
            </a:r>
            <a:r>
              <a:rPr sz="1200" spc="-49" dirty="0"/>
              <a:t> </a:t>
            </a:r>
            <a:r>
              <a:rPr sz="1200" spc="-101" dirty="0"/>
              <a:t>Processing:</a:t>
            </a:r>
            <a:r>
              <a:rPr sz="1200" spc="-49" dirty="0"/>
              <a:t> </a:t>
            </a:r>
            <a:r>
              <a:rPr sz="1200" spc="-113" dirty="0"/>
              <a:t>Bernd</a:t>
            </a:r>
            <a:r>
              <a:rPr sz="1200" spc="-49" dirty="0"/>
              <a:t> </a:t>
            </a:r>
            <a:r>
              <a:rPr sz="1200" spc="-94" dirty="0"/>
              <a:t>Girod,</a:t>
            </a:r>
            <a:r>
              <a:rPr sz="1200" spc="-49" dirty="0"/>
              <a:t> </a:t>
            </a:r>
            <a:r>
              <a:rPr sz="1200" spc="-143" dirty="0"/>
              <a:t>©</a:t>
            </a:r>
            <a:r>
              <a:rPr sz="1200" spc="-53" dirty="0"/>
              <a:t> </a:t>
            </a:r>
            <a:r>
              <a:rPr sz="1200" spc="-109" dirty="0"/>
              <a:t>2013</a:t>
            </a:r>
            <a:r>
              <a:rPr sz="1200" spc="-45" dirty="0"/>
              <a:t> </a:t>
            </a:r>
            <a:r>
              <a:rPr sz="1200" spc="-101" dirty="0"/>
              <a:t>Stanford</a:t>
            </a:r>
            <a:r>
              <a:rPr sz="1200" spc="-49" dirty="0"/>
              <a:t> </a:t>
            </a:r>
            <a:r>
              <a:rPr sz="1200" spc="-94" dirty="0"/>
              <a:t>University</a:t>
            </a:r>
            <a:r>
              <a:rPr sz="1200" dirty="0"/>
              <a:t> </a:t>
            </a:r>
            <a:r>
              <a:rPr sz="1200" spc="-68" dirty="0"/>
              <a:t>--</a:t>
            </a:r>
            <a:r>
              <a:rPr sz="1200" spc="-49" dirty="0"/>
              <a:t> </a:t>
            </a:r>
            <a:r>
              <a:rPr sz="1200" spc="-116" dirty="0"/>
              <a:t>Edge</a:t>
            </a:r>
            <a:r>
              <a:rPr sz="1200" spc="-49" dirty="0"/>
              <a:t> </a:t>
            </a:r>
            <a:r>
              <a:rPr sz="1200" spc="-101" dirty="0"/>
              <a:t>Detection</a:t>
            </a:r>
            <a:r>
              <a:rPr sz="1200" spc="-49" dirty="0"/>
              <a:t> </a:t>
            </a:r>
            <a:fld id="{81D60167-4931-47E6-BA6A-407CBD079E47}" type="slidenum">
              <a:rPr sz="1200" spc="-109" dirty="0"/>
              <a:pPr marL="9531">
                <a:spcBef>
                  <a:spcPts val="4"/>
                </a:spcBef>
              </a:pPr>
              <a:t>29</a:t>
            </a:fld>
            <a:endParaRPr sz="1200" spc="-109" dirty="0"/>
          </a:p>
        </p:txBody>
      </p:sp>
    </p:spTree>
    <p:extLst>
      <p:ext uri="{BB962C8B-B14F-4D97-AF65-F5344CB8AC3E}">
        <p14:creationId xmlns:p14="http://schemas.microsoft.com/office/powerpoint/2010/main" val="30531983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Edge </a:t>
            </a:r>
            <a:r>
              <a:rPr lang="en-GB" smtClean="0"/>
              <a:t>Detection: image classification</a:t>
            </a:r>
            <a:endParaRPr lang="en-GB" dirty="0"/>
          </a:p>
        </p:txBody>
      </p:sp>
      <p:sp>
        <p:nvSpPr>
          <p:cNvPr id="30" name="Content Placeholder 2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  <a:p>
            <a:pPr lvl="2"/>
            <a:endParaRPr lang="en-GB" dirty="0"/>
          </a:p>
        </p:txBody>
      </p:sp>
      <p:pic>
        <p:nvPicPr>
          <p:cNvPr id="1026" name="Picture 2" descr="https://cdn.analyticsvidhya.com/wp-content/uploads/2021/03/Screenshot-from-2021-03-12-15-19-4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992" y="869363"/>
            <a:ext cx="8229600" cy="3848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5798742" y="3198907"/>
            <a:ext cx="325278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/>
              <a:t>Can you differentiate between the objects?</a:t>
            </a:r>
          </a:p>
        </p:txBody>
      </p:sp>
    </p:spTree>
    <p:extLst>
      <p:ext uri="{BB962C8B-B14F-4D97-AF65-F5344CB8AC3E}">
        <p14:creationId xmlns:p14="http://schemas.microsoft.com/office/powerpoint/2010/main" val="4103582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Canny Edge Detection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Canny Edge Detection is a popular edge detection algorithm. It was developed by John F. </a:t>
            </a:r>
            <a:r>
              <a:rPr lang="en-US" dirty="0" smtClean="0"/>
              <a:t>Canny</a:t>
            </a:r>
          </a:p>
          <a:p>
            <a:r>
              <a:rPr lang="en-US" dirty="0"/>
              <a:t>It is a multi-stage </a:t>
            </a:r>
            <a:r>
              <a:rPr lang="en-US" dirty="0" smtClean="0"/>
              <a:t>algorithm:</a:t>
            </a:r>
          </a:p>
          <a:p>
            <a:endParaRPr lang="en-US" dirty="0" smtClean="0"/>
          </a:p>
          <a:p>
            <a:r>
              <a:rPr lang="en-US" dirty="0"/>
              <a:t>Noise </a:t>
            </a:r>
            <a:r>
              <a:rPr lang="en-US" dirty="0" smtClean="0"/>
              <a:t>Reduction</a:t>
            </a:r>
          </a:p>
          <a:p>
            <a:pPr lvl="2"/>
            <a:r>
              <a:rPr lang="en-US" dirty="0" smtClean="0"/>
              <a:t>Edge </a:t>
            </a:r>
            <a:r>
              <a:rPr lang="en-US" dirty="0"/>
              <a:t>detection is susceptible to noise in the image, first step is to remove the noise in the image with </a:t>
            </a:r>
            <a:r>
              <a:rPr lang="en-US" dirty="0" smtClean="0"/>
              <a:t>a </a:t>
            </a:r>
            <a:r>
              <a:rPr lang="en-US" dirty="0"/>
              <a:t>Gaussian </a:t>
            </a:r>
            <a:r>
              <a:rPr lang="en-US" dirty="0" smtClean="0"/>
              <a:t>filter</a:t>
            </a:r>
          </a:p>
          <a:p>
            <a:pPr lvl="2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962400" y="4409894"/>
            <a:ext cx="51054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https://docs.opencv.org/4.x/da/d22/tutorial_py_canny.html</a:t>
            </a:r>
          </a:p>
        </p:txBody>
      </p:sp>
    </p:spTree>
    <p:extLst>
      <p:ext uri="{BB962C8B-B14F-4D97-AF65-F5344CB8AC3E}">
        <p14:creationId xmlns:p14="http://schemas.microsoft.com/office/powerpoint/2010/main" val="27496249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Canny Edge </a:t>
            </a:r>
            <a:r>
              <a:rPr lang="en-US" dirty="0" smtClean="0"/>
              <a:t>Detection (</a:t>
            </a:r>
            <a:r>
              <a:rPr lang="en-US" dirty="0" err="1" smtClean="0"/>
              <a:t>ct</a:t>
            </a:r>
            <a:r>
              <a:rPr lang="en-US" dirty="0" smtClean="0"/>
              <a:t>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Finding Intensity Gradient of the Image</a:t>
                </a:r>
              </a:p>
              <a:p>
                <a:pPr lvl="2"/>
                <a:r>
                  <a:rPr lang="en-US" dirty="0"/>
                  <a:t>Smoothened image is then filtered with a </a:t>
                </a:r>
                <a:r>
                  <a:rPr lang="en-US" dirty="0" err="1">
                    <a:solidFill>
                      <a:srgbClr val="FF0000"/>
                    </a:solidFill>
                  </a:rPr>
                  <a:t>Sobel</a:t>
                </a:r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/>
                  <a:t>kernel in both horizontal and vertical direction </a:t>
                </a:r>
                <a:endParaRPr lang="en-US" dirty="0" smtClean="0"/>
              </a:p>
              <a:p>
                <a:pPr lvl="3"/>
                <a:r>
                  <a:rPr lang="en-US" dirty="0" smtClean="0"/>
                  <a:t>to </a:t>
                </a:r>
                <a:r>
                  <a:rPr lang="en-US" dirty="0"/>
                  <a:t>get first derivative in horizontal direction </a:t>
                </a:r>
                <a:r>
                  <a:rPr lang="en-US" dirty="0" smtClean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dirty="0" smtClean="0"/>
                  <a:t>) </a:t>
                </a:r>
                <a:r>
                  <a:rPr lang="en-US" dirty="0"/>
                  <a:t>and vertical direction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dirty="0" smtClean="0"/>
                  <a:t>)</a:t>
                </a:r>
              </a:p>
              <a:p>
                <a:pPr lvl="3"/>
                <a:r>
                  <a:rPr lang="en-US" dirty="0" smtClean="0"/>
                  <a:t>find </a:t>
                </a:r>
                <a:r>
                  <a:rPr lang="en-US" dirty="0"/>
                  <a:t>edge gradient and direction for each </a:t>
                </a:r>
                <a:r>
                  <a:rPr lang="en-US" dirty="0" smtClean="0"/>
                  <a:t>pixel</a:t>
                </a:r>
                <a:r>
                  <a:rPr lang="vi-VN" dirty="0"/>
                  <a:t> (gradient </a:t>
                </a:r>
                <a:r>
                  <a:rPr lang="vi-VN" dirty="0">
                    <a:solidFill>
                      <a:srgbClr val="FF0000"/>
                    </a:solidFill>
                  </a:rPr>
                  <a:t>magnitude and </a:t>
                </a:r>
                <a:r>
                  <a:rPr lang="vi-VN" dirty="0" smtClean="0">
                    <a:solidFill>
                      <a:srgbClr val="FF0000"/>
                    </a:solidFill>
                  </a:rPr>
                  <a:t>angle</a:t>
                </a:r>
                <a:r>
                  <a:rPr lang="vi-VN" dirty="0" smtClean="0"/>
                  <a:t>)</a:t>
                </a:r>
                <a:r>
                  <a:rPr lang="en-US" dirty="0" smtClean="0"/>
                  <a:t>:</a:t>
                </a:r>
              </a:p>
              <a:p>
                <a:pPr marL="466725" lvl="3" indent="0">
                  <a:buNone/>
                </a:pPr>
                <a:endParaRPr lang="vi-VN" dirty="0" smtClean="0"/>
              </a:p>
              <a:p>
                <a:pPr marL="466725" lvl="3" indent="0">
                  <a:buNone/>
                </a:pPr>
                <a:endParaRPr lang="vi-VN" dirty="0"/>
              </a:p>
              <a:p>
                <a:pPr marL="466725" lvl="3" indent="0">
                  <a:buNone/>
                </a:pPr>
                <a:endParaRPr lang="vi-VN" dirty="0" smtClean="0"/>
              </a:p>
              <a:p>
                <a:pPr marL="466725" lvl="3" indent="0">
                  <a:buNone/>
                </a:pPr>
                <a:endParaRPr lang="vi-VN" dirty="0"/>
              </a:p>
              <a:p>
                <a:pPr marL="466725" lvl="3" indent="0">
                  <a:buNone/>
                </a:pPr>
                <a:endParaRPr lang="vi-VN" dirty="0" smtClean="0"/>
              </a:p>
              <a:p>
                <a:pPr lvl="3"/>
                <a:r>
                  <a:rPr lang="en-US" dirty="0"/>
                  <a:t>Gradient direction is always perpendicular to edges. It is rounded to one of four angles representing vertical, horizontal and two diagonal directions.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745" t="-1415" r="-6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822" y="2565689"/>
            <a:ext cx="3787775" cy="1317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145683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Canny Edge </a:t>
            </a:r>
            <a:r>
              <a:rPr lang="en-US" dirty="0" smtClean="0"/>
              <a:t>Detection (</a:t>
            </a:r>
            <a:r>
              <a:rPr lang="en-US" dirty="0" err="1" smtClean="0"/>
              <a:t>ct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Non-maximum </a:t>
            </a:r>
            <a:r>
              <a:rPr lang="en-US" dirty="0" smtClean="0"/>
              <a:t>Suppression</a:t>
            </a:r>
            <a:endParaRPr lang="vi-VN" dirty="0" smtClean="0"/>
          </a:p>
          <a:p>
            <a:pPr lvl="2"/>
            <a:r>
              <a:rPr lang="en-US" dirty="0"/>
              <a:t>remove any unwanted pixels which may not constitute the </a:t>
            </a:r>
            <a:r>
              <a:rPr lang="en-US" dirty="0" smtClean="0"/>
              <a:t>edge</a:t>
            </a:r>
            <a:endParaRPr lang="vi-VN" dirty="0" smtClean="0"/>
          </a:p>
          <a:p>
            <a:pPr lvl="2"/>
            <a:r>
              <a:rPr lang="en-US" dirty="0"/>
              <a:t>at every pixel, pixel is checked if it is a </a:t>
            </a:r>
            <a:r>
              <a:rPr lang="en-US" dirty="0">
                <a:solidFill>
                  <a:srgbClr val="FF0000"/>
                </a:solidFill>
              </a:rPr>
              <a:t>local maximum </a:t>
            </a:r>
            <a:r>
              <a:rPr lang="en-US" dirty="0"/>
              <a:t>in its neighborhood in the direction of </a:t>
            </a:r>
            <a:r>
              <a:rPr lang="en-US" dirty="0" smtClean="0"/>
              <a:t>gradient</a:t>
            </a:r>
            <a:endParaRPr lang="vi-VN" dirty="0" smtClean="0"/>
          </a:p>
          <a:p>
            <a:pPr lvl="3"/>
            <a:r>
              <a:rPr lang="vi-VN" dirty="0"/>
              <a:t>Its </a:t>
            </a:r>
            <a:r>
              <a:rPr lang="vi-VN" dirty="0">
                <a:solidFill>
                  <a:srgbClr val="FF0000"/>
                </a:solidFill>
              </a:rPr>
              <a:t>gradient magnitude </a:t>
            </a:r>
            <a:r>
              <a:rPr lang="vi-VN" dirty="0" smtClean="0"/>
              <a:t>is </a:t>
            </a:r>
            <a:r>
              <a:rPr lang="en-US" dirty="0" smtClean="0"/>
              <a:t>smaller </a:t>
            </a:r>
            <a:r>
              <a:rPr lang="en-US" dirty="0"/>
              <a:t>than either of its </a:t>
            </a:r>
            <a:r>
              <a:rPr lang="en-US" dirty="0" smtClean="0"/>
              <a:t>neighbors</a:t>
            </a:r>
            <a:r>
              <a:rPr lang="vi-VN" dirty="0" smtClean="0"/>
              <a:t>?</a:t>
            </a:r>
            <a:endParaRPr lang="en-US" dirty="0"/>
          </a:p>
          <a:p>
            <a:pPr lvl="3"/>
            <a:endParaRPr lang="en-US" dirty="0"/>
          </a:p>
        </p:txBody>
      </p:sp>
      <p:pic>
        <p:nvPicPr>
          <p:cNvPr id="3074" name="Picture 2" descr="nm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321" y="2620530"/>
            <a:ext cx="4286250" cy="1885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5105397" y="2629479"/>
            <a:ext cx="3941619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400" b="1" dirty="0"/>
              <a:t>Point A</a:t>
            </a:r>
            <a:r>
              <a:rPr lang="en-US" sz="1400" dirty="0"/>
              <a:t> is on the edge ( in vertical direction</a:t>
            </a:r>
            <a:r>
              <a:rPr lang="en-US" sz="1400" dirty="0" smtClean="0"/>
              <a:t>). </a:t>
            </a:r>
            <a:r>
              <a:rPr lang="en-US" sz="1400" dirty="0"/>
              <a:t>Point B and C are in </a:t>
            </a:r>
            <a:r>
              <a:rPr lang="en-US" sz="1400" b="1" dirty="0"/>
              <a:t>gradient directions</a:t>
            </a:r>
            <a:r>
              <a:rPr lang="en-US" sz="1400" dirty="0"/>
              <a:t>. So point A is checked with point B and C to see if it forms a local maximum. If so, it is considered for next stage, otherwise, it is suppressed ( put to zero).</a:t>
            </a:r>
          </a:p>
        </p:txBody>
      </p:sp>
    </p:spTree>
    <p:extLst>
      <p:ext uri="{BB962C8B-B14F-4D97-AF65-F5344CB8AC3E}">
        <p14:creationId xmlns:p14="http://schemas.microsoft.com/office/powerpoint/2010/main" val="34515473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Canny Edge </a:t>
            </a:r>
            <a:r>
              <a:rPr lang="en-US" dirty="0" smtClean="0"/>
              <a:t>Detection (</a:t>
            </a:r>
            <a:r>
              <a:rPr lang="en-US" dirty="0" err="1" smtClean="0"/>
              <a:t>ct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Hysteresis </a:t>
            </a:r>
            <a:r>
              <a:rPr lang="en-US" dirty="0" err="1" smtClean="0"/>
              <a:t>Thresholding</a:t>
            </a:r>
            <a:endParaRPr lang="vi-VN" dirty="0" smtClean="0"/>
          </a:p>
          <a:p>
            <a:pPr lvl="2"/>
            <a:r>
              <a:rPr lang="en-US" dirty="0"/>
              <a:t>This stage decides which are all edges are really edges and which are </a:t>
            </a:r>
            <a:r>
              <a:rPr lang="en-US" dirty="0" smtClean="0"/>
              <a:t>not</a:t>
            </a:r>
            <a:endParaRPr lang="vi-VN" dirty="0" smtClean="0"/>
          </a:p>
          <a:p>
            <a:pPr lvl="2"/>
            <a:r>
              <a:rPr lang="vi-VN" dirty="0" smtClean="0"/>
              <a:t>Use </a:t>
            </a:r>
            <a:r>
              <a:rPr lang="en-US" dirty="0" smtClean="0"/>
              <a:t>two </a:t>
            </a:r>
            <a:r>
              <a:rPr lang="en-US" dirty="0"/>
              <a:t>threshold values, </a:t>
            </a:r>
            <a:r>
              <a:rPr lang="en-US" dirty="0" err="1">
                <a:solidFill>
                  <a:srgbClr val="FF0000"/>
                </a:solidFill>
              </a:rPr>
              <a:t>minVal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and </a:t>
            </a:r>
            <a:r>
              <a:rPr lang="en-US" dirty="0" err="1" smtClean="0">
                <a:solidFill>
                  <a:srgbClr val="FF0000"/>
                </a:solidFill>
              </a:rPr>
              <a:t>maxVal</a:t>
            </a:r>
            <a:endParaRPr lang="vi-VN" dirty="0"/>
          </a:p>
          <a:p>
            <a:pPr lvl="3" algn="just"/>
            <a:r>
              <a:rPr lang="en-US" dirty="0" smtClean="0"/>
              <a:t>Any </a:t>
            </a:r>
            <a:r>
              <a:rPr lang="en-US" dirty="0"/>
              <a:t>edges with intensity gradient </a:t>
            </a:r>
            <a:r>
              <a:rPr lang="en-US" b="1" dirty="0"/>
              <a:t>more than </a:t>
            </a:r>
            <a:r>
              <a:rPr lang="en-US" b="1" dirty="0" err="1"/>
              <a:t>maxVal</a:t>
            </a:r>
            <a:r>
              <a:rPr lang="en-US" b="1" dirty="0"/>
              <a:t> </a:t>
            </a:r>
            <a:r>
              <a:rPr lang="en-US" dirty="0"/>
              <a:t>are sure to be edges and those </a:t>
            </a:r>
            <a:r>
              <a:rPr lang="en-US" b="1" dirty="0"/>
              <a:t>below </a:t>
            </a:r>
            <a:r>
              <a:rPr lang="en-US" b="1" dirty="0" err="1"/>
              <a:t>minVal</a:t>
            </a:r>
            <a:r>
              <a:rPr lang="en-US" b="1" dirty="0"/>
              <a:t> </a:t>
            </a:r>
            <a:r>
              <a:rPr lang="en-US" dirty="0"/>
              <a:t>are sure to be </a:t>
            </a:r>
            <a:r>
              <a:rPr lang="en-US" dirty="0" smtClean="0"/>
              <a:t>non-edges </a:t>
            </a:r>
            <a:endParaRPr lang="vi-VN" dirty="0" smtClean="0"/>
          </a:p>
          <a:p>
            <a:pPr lvl="3" algn="just"/>
            <a:r>
              <a:rPr lang="en-US" dirty="0" smtClean="0"/>
              <a:t>Those </a:t>
            </a:r>
            <a:r>
              <a:rPr lang="en-US" dirty="0"/>
              <a:t>who </a:t>
            </a:r>
            <a:r>
              <a:rPr lang="en-US" b="1" dirty="0"/>
              <a:t>lie between </a:t>
            </a:r>
            <a:r>
              <a:rPr lang="en-US" dirty="0"/>
              <a:t>these two thresholds are classified edges or non-edges based on their connectivity. If they are </a:t>
            </a:r>
            <a:r>
              <a:rPr lang="en-US" b="1" dirty="0"/>
              <a:t>connected to "</a:t>
            </a:r>
            <a:r>
              <a:rPr lang="en-US" b="1" dirty="0" smtClean="0"/>
              <a:t>sure-edge«</a:t>
            </a:r>
            <a:r>
              <a:rPr lang="vi-VN" b="1" dirty="0" smtClean="0"/>
              <a:t>(strong edge)</a:t>
            </a:r>
            <a:r>
              <a:rPr lang="en-US" b="1" dirty="0" smtClean="0"/>
              <a:t> </a:t>
            </a:r>
            <a:r>
              <a:rPr lang="en-US" dirty="0"/>
              <a:t>pixels, they are considered to be part of edges. Otherwise, they are also discarded.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4961" y="3306763"/>
            <a:ext cx="4645025" cy="1274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515473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Canny Edge </a:t>
            </a:r>
            <a:r>
              <a:rPr lang="en-US" dirty="0" smtClean="0"/>
              <a:t>Detection (</a:t>
            </a:r>
            <a:r>
              <a:rPr lang="en-US" dirty="0" err="1" smtClean="0"/>
              <a:t>ct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r>
              <a:rPr lang="en-US" dirty="0"/>
              <a:t>The edge A is above the </a:t>
            </a:r>
            <a:r>
              <a:rPr lang="en-US" dirty="0" err="1"/>
              <a:t>maxVal</a:t>
            </a:r>
            <a:r>
              <a:rPr lang="en-US" dirty="0"/>
              <a:t>, so considered as "sure-edge". Although edge C is below </a:t>
            </a:r>
            <a:r>
              <a:rPr lang="en-US" dirty="0" err="1"/>
              <a:t>maxVal</a:t>
            </a:r>
            <a:r>
              <a:rPr lang="en-US" dirty="0"/>
              <a:t>, it is connected to edge A, so that also considered as valid edge and we get that full curve. But edge B, although it is above </a:t>
            </a:r>
            <a:r>
              <a:rPr lang="en-US" dirty="0" err="1"/>
              <a:t>minVal</a:t>
            </a:r>
            <a:r>
              <a:rPr lang="en-US" dirty="0"/>
              <a:t> and is in same region as that of edge C, it is </a:t>
            </a:r>
            <a:r>
              <a:rPr lang="en-US" b="1" dirty="0"/>
              <a:t>not connected to any "sure-edge"</a:t>
            </a:r>
            <a:r>
              <a:rPr lang="en-US" dirty="0"/>
              <a:t>, so that is discarded.</a:t>
            </a:r>
          </a:p>
        </p:txBody>
      </p:sp>
      <p:pic>
        <p:nvPicPr>
          <p:cNvPr id="5122" name="Picture 2" descr="hysteresi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1466" y="2192048"/>
            <a:ext cx="4286250" cy="2505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15473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Canny Edge </a:t>
            </a:r>
            <a:r>
              <a:rPr lang="en-US" dirty="0" smtClean="0"/>
              <a:t>Detection (</a:t>
            </a:r>
            <a:r>
              <a:rPr lang="en-US" dirty="0" err="1" smtClean="0"/>
              <a:t>ct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Hysteresis </a:t>
            </a:r>
            <a:r>
              <a:rPr lang="en-US" dirty="0" err="1"/>
              <a:t>Thresholding</a:t>
            </a:r>
            <a:endParaRPr lang="vi-VN" dirty="0" smtClean="0"/>
          </a:p>
          <a:p>
            <a:pPr lvl="2"/>
            <a:r>
              <a:rPr lang="en-US" dirty="0" smtClean="0"/>
              <a:t>This </a:t>
            </a:r>
            <a:r>
              <a:rPr lang="en-US" dirty="0"/>
              <a:t>stage also removes small pixels noises on the assumption that edges are long </a:t>
            </a:r>
            <a:r>
              <a:rPr lang="en-US" dirty="0" smtClean="0"/>
              <a:t>lines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286000" y="4257494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/>
              <a:t>https://docs.opencv.org/4.x/da/d22/tutorial_py_canny.html</a:t>
            </a:r>
          </a:p>
        </p:txBody>
      </p:sp>
    </p:spTree>
    <p:extLst>
      <p:ext uri="{BB962C8B-B14F-4D97-AF65-F5344CB8AC3E}">
        <p14:creationId xmlns:p14="http://schemas.microsoft.com/office/powerpoint/2010/main" val="34515473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2727" y="264319"/>
            <a:ext cx="7102474" cy="411956"/>
          </a:xfrm>
          <a:solidFill>
            <a:srgbClr val="FFFF00"/>
          </a:solidFill>
        </p:spPr>
        <p:txBody>
          <a:bodyPr/>
          <a:lstStyle/>
          <a:p>
            <a:r>
              <a:rPr lang="vi-VN" dirty="0" smtClean="0"/>
              <a:t>Ex.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vi-VN" dirty="0" smtClean="0"/>
              <a:t>Apply Canny operator </a:t>
            </a:r>
            <a:r>
              <a:rPr lang="en-US" dirty="0" smtClean="0"/>
              <a:t>into the following image:</a:t>
            </a:r>
            <a:endParaRPr lang="en-US" dirty="0"/>
          </a:p>
        </p:txBody>
      </p:sp>
      <p:pic>
        <p:nvPicPr>
          <p:cNvPr id="1026" name="Picture 2" descr="How the Sobel Operator Works – Automatic Addis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8501" y="1587355"/>
            <a:ext cx="4238625" cy="2371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22874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Template Matching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technique for finding areas of an image that match (are similar) to a template image (</a:t>
            </a:r>
            <a:r>
              <a:rPr lang="en-US" b="1" dirty="0"/>
              <a:t>patch</a:t>
            </a:r>
            <a:r>
              <a:rPr lang="en-US" dirty="0" smtClean="0"/>
              <a:t>)</a:t>
            </a:r>
            <a:endParaRPr lang="vi-VN" dirty="0" smtClean="0"/>
          </a:p>
          <a:p>
            <a:pPr lvl="2"/>
            <a:r>
              <a:rPr lang="en-US" dirty="0"/>
              <a:t>compare the template image against the source image by sliding </a:t>
            </a:r>
            <a:r>
              <a:rPr lang="en-US" dirty="0" smtClean="0"/>
              <a:t>it</a:t>
            </a:r>
            <a:endParaRPr lang="vi-VN" dirty="0" smtClean="0"/>
          </a:p>
          <a:p>
            <a:pPr lvl="2"/>
            <a:endParaRPr lang="vi-VN" dirty="0" smtClean="0"/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88817" y="4153585"/>
            <a:ext cx="736369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https://docs.opencv.org/3.4/de/da9/tutorial_template_matching.html</a:t>
            </a:r>
          </a:p>
        </p:txBody>
      </p:sp>
      <p:pic>
        <p:nvPicPr>
          <p:cNvPr id="1026" name="Picture 2" descr="Template_Matching_Template_Theory_Sliding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1685" y="1762809"/>
            <a:ext cx="2857500" cy="239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29069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Template </a:t>
            </a:r>
            <a:r>
              <a:rPr lang="en-US" dirty="0" smtClean="0"/>
              <a:t>Matching</a:t>
            </a:r>
            <a:r>
              <a:rPr lang="vi-VN" dirty="0" smtClean="0"/>
              <a:t> (ct)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r>
              <a:rPr lang="en-US" dirty="0"/>
              <a:t>moving the patch one pixel at a time (left to right, up to </a:t>
            </a:r>
            <a:r>
              <a:rPr lang="en-US" dirty="0" smtClean="0"/>
              <a:t>down)</a:t>
            </a:r>
            <a:endParaRPr lang="vi-VN" dirty="0" smtClean="0"/>
          </a:p>
          <a:p>
            <a:pPr lvl="2"/>
            <a:r>
              <a:rPr lang="en-US" dirty="0" smtClean="0"/>
              <a:t>At </a:t>
            </a:r>
            <a:r>
              <a:rPr lang="en-US" dirty="0"/>
              <a:t>each location, a </a:t>
            </a:r>
            <a:r>
              <a:rPr lang="en-US" dirty="0">
                <a:solidFill>
                  <a:srgbClr val="FF0000"/>
                </a:solidFill>
              </a:rPr>
              <a:t>metric</a:t>
            </a:r>
            <a:r>
              <a:rPr lang="en-US" dirty="0"/>
              <a:t> is calculated so it represents how "good" or "bad" the match at that </a:t>
            </a:r>
            <a:r>
              <a:rPr lang="en-US" dirty="0" smtClean="0"/>
              <a:t>location </a:t>
            </a:r>
            <a:r>
              <a:rPr lang="en-US" dirty="0"/>
              <a:t>is (or how similar the patch is to that particular area of the source image</a:t>
            </a:r>
            <a:r>
              <a:rPr lang="en-US" dirty="0" smtClean="0"/>
              <a:t>)</a:t>
            </a:r>
            <a:endParaRPr lang="vi-VN" dirty="0" smtClean="0"/>
          </a:p>
          <a:p>
            <a:pPr lvl="2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58090" y="3737948"/>
            <a:ext cx="795250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https://docs.opencv.org/3.4/d4/dc6/tutorial_py_template_matching.html</a:t>
            </a:r>
          </a:p>
        </p:txBody>
      </p:sp>
    </p:spTree>
    <p:extLst>
      <p:ext uri="{BB962C8B-B14F-4D97-AF65-F5344CB8AC3E}">
        <p14:creationId xmlns:p14="http://schemas.microsoft.com/office/powerpoint/2010/main" val="30043046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OpenCV &amp; Machine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Machine Learning Library (MLL) is a set of classes and functions for statistical classification, regression, and clustering of </a:t>
            </a:r>
            <a:r>
              <a:rPr lang="en-US" dirty="0" smtClean="0"/>
              <a:t>data</a:t>
            </a:r>
            <a:endParaRPr lang="vi-VN" dirty="0" smtClean="0"/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870363" y="3744877"/>
            <a:ext cx="550718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https://docs.opencv.org/4.x/dd/ded/group__ml.html</a:t>
            </a:r>
          </a:p>
        </p:txBody>
      </p:sp>
      <p:sp>
        <p:nvSpPr>
          <p:cNvPr id="5" name="Rectangle 4"/>
          <p:cNvSpPr/>
          <p:nvPr/>
        </p:nvSpPr>
        <p:spPr>
          <a:xfrm>
            <a:off x="1600199" y="4285203"/>
            <a:ext cx="604750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https://docs.opencv.org/4.x/d8/d4b/tutorial_py_knn_opencv.html</a:t>
            </a:r>
          </a:p>
        </p:txBody>
      </p:sp>
    </p:spTree>
    <p:extLst>
      <p:ext uri="{BB962C8B-B14F-4D97-AF65-F5344CB8AC3E}">
        <p14:creationId xmlns:p14="http://schemas.microsoft.com/office/powerpoint/2010/main" val="247896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Edge </a:t>
            </a:r>
            <a:r>
              <a:rPr lang="en-GB" smtClean="0"/>
              <a:t>Detection: image classification</a:t>
            </a:r>
            <a:endParaRPr lang="en-GB" dirty="0"/>
          </a:p>
        </p:txBody>
      </p:sp>
      <p:sp>
        <p:nvSpPr>
          <p:cNvPr id="30" name="Content Placeholder 2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  <a:p>
            <a:pPr lvl="2"/>
            <a:endParaRPr lang="en-GB" dirty="0"/>
          </a:p>
        </p:txBody>
      </p:sp>
      <p:pic>
        <p:nvPicPr>
          <p:cNvPr id="2050" name="Picture 2" descr="https://cdn.analyticsvidhya.com/wp-content/uploads/2021/03/Screenshot-from-2021-03-12-15-20-0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713" y="747284"/>
            <a:ext cx="8686800" cy="3923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5926137" y="3099481"/>
            <a:ext cx="30843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/>
              <a:t>Can you still easily classify the images?</a:t>
            </a:r>
          </a:p>
        </p:txBody>
      </p:sp>
    </p:spTree>
    <p:extLst>
      <p:ext uri="{BB962C8B-B14F-4D97-AF65-F5344CB8AC3E}">
        <p14:creationId xmlns:p14="http://schemas.microsoft.com/office/powerpoint/2010/main" val="432225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OpenCV &amp; Machine </a:t>
            </a:r>
            <a:r>
              <a:rPr lang="vi-VN" dirty="0" smtClean="0"/>
              <a:t>Learning (ct)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OCR of Hand-written Data using </a:t>
            </a:r>
            <a:r>
              <a:rPr lang="en-US" dirty="0" err="1"/>
              <a:t>kNN</a:t>
            </a:r>
            <a:endParaRPr lang="en-US" dirty="0"/>
          </a:p>
        </p:txBody>
      </p:sp>
      <p:pic>
        <p:nvPicPr>
          <p:cNvPr id="1026" name="Picture 2" descr="KN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1811" y="1642773"/>
            <a:ext cx="5715000" cy="2847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632029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GB" dirty="0">
                <a:hlinkClick r:id="rId2"/>
              </a:rPr>
              <a:t>https://docs.opencv.org/4.x/d4/d86/group__imgproc__</a:t>
            </a:r>
            <a:r>
              <a:rPr lang="en-GB" dirty="0" smtClean="0">
                <a:hlinkClick r:id="rId2"/>
              </a:rPr>
              <a:t>filter.html</a:t>
            </a:r>
            <a:endParaRPr lang="en-GB" dirty="0" smtClean="0"/>
          </a:p>
          <a:p>
            <a:pPr marL="342900" indent="-342900">
              <a:buFont typeface="+mj-lt"/>
              <a:buAutoNum type="arabicPeriod"/>
            </a:pPr>
            <a:r>
              <a:rPr lang="en-GB" dirty="0">
                <a:hlinkClick r:id="rId3"/>
              </a:rPr>
              <a:t>https://</a:t>
            </a:r>
            <a:r>
              <a:rPr lang="en-GB" dirty="0" smtClean="0">
                <a:hlinkClick r:id="rId3"/>
              </a:rPr>
              <a:t>www.youtube.com/watch?app=desktop&amp;v=kGHz-cEyjiE</a:t>
            </a:r>
            <a:endParaRPr lang="en-US" dirty="0" smtClean="0"/>
          </a:p>
          <a:p>
            <a:pPr marL="342900" indent="-342900">
              <a:buFont typeface="+mj-lt"/>
              <a:buAutoNum type="arabicPeriod"/>
            </a:pPr>
            <a:r>
              <a:rPr lang="en-GB" dirty="0">
                <a:hlinkClick r:id="rId4"/>
              </a:rPr>
              <a:t>https://</a:t>
            </a:r>
            <a:r>
              <a:rPr lang="en-GB" dirty="0" smtClean="0">
                <a:hlinkClick r:id="rId4"/>
              </a:rPr>
              <a:t>docs.opencv.org/4.x/d4/dc6/tutorial_py_template_matching.html</a:t>
            </a:r>
            <a:endParaRPr lang="en-GB" dirty="0" smtClean="0"/>
          </a:p>
          <a:p>
            <a:pPr marL="342900" indent="-342900">
              <a:buFont typeface="+mj-lt"/>
              <a:buAutoNum type="arabicPeriod"/>
            </a:pPr>
            <a:r>
              <a:rPr lang="en-GB" dirty="0">
                <a:hlinkClick r:id="rId3"/>
              </a:rPr>
              <a:t>https://</a:t>
            </a:r>
            <a:r>
              <a:rPr lang="en-GB" dirty="0" smtClean="0">
                <a:hlinkClick r:id="rId3"/>
              </a:rPr>
              <a:t>www.youtube.com/watch?app=desktop&amp;v=kGHz-cEyjiE</a:t>
            </a:r>
            <a:endParaRPr lang="vi-VN" dirty="0" smtClean="0"/>
          </a:p>
          <a:p>
            <a:pPr marL="342900" indent="-342900">
              <a:buFont typeface="+mj-lt"/>
              <a:buAutoNum type="arabicPeriod"/>
            </a:pPr>
            <a:r>
              <a:rPr lang="en-GB" dirty="0">
                <a:hlinkClick r:id="rId5"/>
              </a:rPr>
              <a:t>https://</a:t>
            </a:r>
            <a:r>
              <a:rPr lang="en-GB" dirty="0" smtClean="0">
                <a:hlinkClick r:id="rId5"/>
              </a:rPr>
              <a:t>vincmazet.github.io/bip/filtering/convolution.html</a:t>
            </a:r>
            <a:endParaRPr lang="vi-VN" dirty="0" smtClean="0"/>
          </a:p>
          <a:p>
            <a:pPr marL="342900" indent="-342900">
              <a:buFont typeface="+mj-lt"/>
              <a:buAutoNum type="arabicPeriod"/>
            </a:pPr>
            <a:endParaRPr lang="en-GB" dirty="0" smtClean="0"/>
          </a:p>
          <a:p>
            <a:pPr marL="342900" indent="-342900">
              <a:buFont typeface="+mj-lt"/>
              <a:buAutoNum type="arabicPeriod"/>
            </a:pPr>
            <a:endParaRPr lang="en-GB" dirty="0" smtClean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57296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Edge Detection: image classification</a:t>
            </a:r>
            <a:endParaRPr lang="en-GB" dirty="0"/>
          </a:p>
        </p:txBody>
      </p:sp>
      <p:sp>
        <p:nvSpPr>
          <p:cNvPr id="30" name="Content Placeholder 2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/>
              <a:t>removed the color, the background, and the other minute details from the </a:t>
            </a:r>
            <a:r>
              <a:rPr lang="en-GB" smtClean="0"/>
              <a:t>pictures</a:t>
            </a:r>
          </a:p>
          <a:p>
            <a:pPr>
              <a:buFont typeface="Symbol"/>
              <a:buChar char="Þ"/>
            </a:pPr>
            <a:r>
              <a:rPr lang="en-GB" smtClean="0"/>
              <a:t> extract </a:t>
            </a:r>
            <a:r>
              <a:rPr lang="en-GB"/>
              <a:t>only the </a:t>
            </a:r>
            <a:r>
              <a:rPr lang="en-GB" smtClean="0"/>
              <a:t>edges, we would still be </a:t>
            </a:r>
            <a:r>
              <a:rPr lang="en-GB"/>
              <a:t>able to classify the </a:t>
            </a:r>
            <a:r>
              <a:rPr lang="en-GB" smtClean="0"/>
              <a:t>image.</a:t>
            </a:r>
          </a:p>
          <a:p>
            <a:pPr>
              <a:buFont typeface="Symbol"/>
              <a:buChar char="Þ"/>
            </a:pPr>
            <a:endParaRPr lang="en-GB" dirty="0"/>
          </a:p>
          <a:p>
            <a:pPr lvl="2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03582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Edges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/>
              <a:t>Edges are significant local changes of intensity in an image</a:t>
            </a:r>
            <a:r>
              <a:rPr lang="en-GB" smtClean="0"/>
              <a:t>.</a:t>
            </a:r>
            <a:endParaRPr lang="en-GB"/>
          </a:p>
          <a:p>
            <a:r>
              <a:rPr lang="en-GB"/>
              <a:t>Edges typically occur on the boundary between two different regions in an </a:t>
            </a:r>
            <a:r>
              <a:rPr lang="en-GB" smtClean="0"/>
              <a:t>image (Trucco</a:t>
            </a:r>
            <a:r>
              <a:rPr lang="en-GB"/>
              <a:t>, Chapt 4 AND Jain et al., Chapt 5)</a:t>
            </a:r>
          </a:p>
          <a:p>
            <a:endParaRPr lang="en-GB"/>
          </a:p>
        </p:txBody>
      </p:sp>
      <p:pic>
        <p:nvPicPr>
          <p:cNvPr id="4098" name="Picture 2" descr="https://rubikscode.net/wp-content/uploads/2022/06/9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507" y="1871181"/>
            <a:ext cx="7028774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5041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Goal of edge </a:t>
            </a:r>
            <a:r>
              <a:rPr lang="en-GB" smtClean="0"/>
              <a:t>detection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/>
              <a:t>Produce a line drawing of a scene from an image of that </a:t>
            </a:r>
            <a:r>
              <a:rPr lang="en-GB" smtClean="0"/>
              <a:t>scene</a:t>
            </a:r>
            <a:endParaRPr lang="en-GB"/>
          </a:p>
          <a:p>
            <a:r>
              <a:rPr lang="en-GB"/>
              <a:t>Important features can be extracted from the edges of an image (e.g., corners,  lines, curves</a:t>
            </a:r>
            <a:r>
              <a:rPr lang="en-GB" smtClean="0"/>
              <a:t>)</a:t>
            </a:r>
            <a:endParaRPr lang="en-GB"/>
          </a:p>
          <a:p>
            <a:r>
              <a:rPr lang="en-GB"/>
              <a:t>These features are used by higher-level computer vision algorithms (e.g., </a:t>
            </a:r>
            <a:r>
              <a:rPr lang="en-GB" smtClean="0"/>
              <a:t>recognition</a:t>
            </a:r>
            <a:r>
              <a:rPr lang="en-GB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5466592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What causes intensity </a:t>
            </a:r>
            <a:r>
              <a:rPr lang="en-GB" smtClean="0"/>
              <a:t>changes</a:t>
            </a:r>
            <a:r>
              <a:rPr lang="vi-VN" smtClean="0"/>
              <a:t>?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/>
              <a:t>Geometric events</a:t>
            </a:r>
          </a:p>
          <a:p>
            <a:pPr lvl="2"/>
            <a:r>
              <a:rPr lang="en-GB"/>
              <a:t>object boundary (discontinuity in depth and/or surface color and texture)</a:t>
            </a:r>
          </a:p>
          <a:p>
            <a:pPr lvl="2"/>
            <a:r>
              <a:rPr lang="en-GB"/>
              <a:t>surface boundary (discontinuity in surface orientation and/or surface color  and texture)</a:t>
            </a:r>
          </a:p>
          <a:p>
            <a:endParaRPr lang="en-GB"/>
          </a:p>
          <a:p>
            <a:r>
              <a:rPr lang="en-GB"/>
              <a:t>Non-geometric events</a:t>
            </a:r>
          </a:p>
          <a:p>
            <a:pPr lvl="2"/>
            <a:r>
              <a:rPr lang="en-GB"/>
              <a:t>specularity (direct reflection of light, such as a mirror)</a:t>
            </a:r>
          </a:p>
          <a:p>
            <a:pPr lvl="2"/>
            <a:r>
              <a:rPr lang="en-GB"/>
              <a:t>shadows (from other objects or from the same object)</a:t>
            </a:r>
          </a:p>
          <a:p>
            <a:pPr lvl="2"/>
            <a:r>
              <a:rPr lang="en-GB" smtClean="0"/>
              <a:t>inter-reflections</a:t>
            </a:r>
            <a:endParaRPr lang="en-GB"/>
          </a:p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2332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Edge Detection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mtClean="0"/>
              <a:t>Identify </a:t>
            </a:r>
            <a:r>
              <a:rPr lang="en-GB"/>
              <a:t>the edges by looking at the numbers or the pixel values</a:t>
            </a:r>
          </a:p>
        </p:txBody>
      </p:sp>
      <p:pic>
        <p:nvPicPr>
          <p:cNvPr id="3074" name="Picture 2" descr="https://cdn.analyticsvidhya.com/wp-content/uploads/2021/03/Screenshot-from-2021-03-12-15-21-04-768x40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2741" y="1295399"/>
            <a:ext cx="7315200" cy="3848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7181636" y="1488552"/>
            <a:ext cx="184540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/>
              <a:t>there is a significant difference between the pixel values around the edge</a:t>
            </a:r>
          </a:p>
        </p:txBody>
      </p:sp>
    </p:spTree>
    <p:extLst>
      <p:ext uri="{BB962C8B-B14F-4D97-AF65-F5344CB8AC3E}">
        <p14:creationId xmlns:p14="http://schemas.microsoft.com/office/powerpoint/2010/main" val="212138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ngles">
  <a:themeElements>
    <a:clrScheme name="Angles">
      <a:dk1>
        <a:srgbClr val="000000"/>
      </a:dk1>
      <a:lt1>
        <a:srgbClr val="FFFFFF"/>
      </a:lt1>
      <a:dk2>
        <a:srgbClr val="434342"/>
      </a:dk2>
      <a:lt2>
        <a:srgbClr val="CDD7D9"/>
      </a:lt2>
      <a:accent1>
        <a:srgbClr val="797B7E"/>
      </a:accent1>
      <a:accent2>
        <a:srgbClr val="F96A1B"/>
      </a:accent2>
      <a:accent3>
        <a:srgbClr val="08A1D9"/>
      </a:accent3>
      <a:accent4>
        <a:srgbClr val="7C984A"/>
      </a:accent4>
      <a:accent5>
        <a:srgbClr val="C2AD8D"/>
      </a:accent5>
      <a:accent6>
        <a:srgbClr val="506E94"/>
      </a:accent6>
      <a:hlink>
        <a:srgbClr val="5F5F5F"/>
      </a:hlink>
      <a:folHlink>
        <a:srgbClr val="969696"/>
      </a:folHlink>
    </a:clrScheme>
    <a:fontScheme name="Angles">
      <a:majorFont>
        <a:latin typeface="Franklin Gothic Medium"/>
        <a:ea typeface=""/>
        <a:cs typeface=""/>
        <a:font script="Jpan" typeface="HG創英角ｺﾞｼｯｸUB"/>
        <a:font script="Hang" typeface="돋움"/>
        <a:font script="Hans" typeface="微软雅黑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Jpan" typeface="ＭＳ Ｐゴシック"/>
        <a:font script="Hang" typeface="맑은 고딕"/>
        <a:font script="Hans" typeface="隶书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0000"/>
                <a:shade val="85000"/>
              </a:schemeClr>
              <a:schemeClr val="phClr">
                <a:tint val="95000"/>
                <a:shade val="99000"/>
              </a:schemeClr>
            </a:duotone>
          </a:blip>
          <a:tile tx="0" ty="0" sx="100000" sy="100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tint val="93000"/>
                <a:shade val="85000"/>
              </a:schemeClr>
              <a:schemeClr val="phClr">
                <a:tint val="96000"/>
                <a:shade val="99000"/>
              </a:schemeClr>
            </a:duotone>
          </a:blip>
          <a:tile tx="0" ty="0" sx="90000" sy="9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Angles</Template>
  <TotalTime>9373</TotalTime>
  <Words>1517</Words>
  <Application>Microsoft Office PowerPoint</Application>
  <PresentationFormat>On-screen Show (16:9)</PresentationFormat>
  <Paragraphs>194</Paragraphs>
  <Slides>41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2" baseType="lpstr">
      <vt:lpstr>Angles</vt:lpstr>
      <vt:lpstr>  edge detection   (Digital Image Processing)</vt:lpstr>
      <vt:lpstr>Edge Detection</vt:lpstr>
      <vt:lpstr>Edge Detection: image classification</vt:lpstr>
      <vt:lpstr>Edge Detection: image classification</vt:lpstr>
      <vt:lpstr>Edge Detection: image classification</vt:lpstr>
      <vt:lpstr>Edges</vt:lpstr>
      <vt:lpstr>Goal of edge detection</vt:lpstr>
      <vt:lpstr>What causes intensity changes?</vt:lpstr>
      <vt:lpstr>Edge Detection</vt:lpstr>
      <vt:lpstr>Edge Detection (ct)</vt:lpstr>
      <vt:lpstr>How to Extract the Edges</vt:lpstr>
      <vt:lpstr>How to Extract the Edges (ct)</vt:lpstr>
      <vt:lpstr>How to Extract the Edges (ct)</vt:lpstr>
      <vt:lpstr>How to Extract the Edges (ct)</vt:lpstr>
      <vt:lpstr>How to Extract the Edges (ct)</vt:lpstr>
      <vt:lpstr>Prewitt &amp; Sobel kernels</vt:lpstr>
      <vt:lpstr>Prewitt kernels</vt:lpstr>
      <vt:lpstr>Prewitt kernels (ct)</vt:lpstr>
      <vt:lpstr>Prewitt kernel – both directions</vt:lpstr>
      <vt:lpstr>Ex. 1</vt:lpstr>
      <vt:lpstr>Edges again</vt:lpstr>
      <vt:lpstr>Edges and derivate</vt:lpstr>
      <vt:lpstr>Edges and derivate (ct)</vt:lpstr>
      <vt:lpstr>Sobel Operator</vt:lpstr>
      <vt:lpstr>Sobel operators (ct)</vt:lpstr>
      <vt:lpstr>Prewitt Operator</vt:lpstr>
      <vt:lpstr>Prewitt operator example</vt:lpstr>
      <vt:lpstr>Prewitt operator example (cont.)</vt:lpstr>
      <vt:lpstr>Sobel operator example</vt:lpstr>
      <vt:lpstr>Canny Edge Detection</vt:lpstr>
      <vt:lpstr>Canny Edge Detection (ct)</vt:lpstr>
      <vt:lpstr>Canny Edge Detection (ct)</vt:lpstr>
      <vt:lpstr>Canny Edge Detection (ct)</vt:lpstr>
      <vt:lpstr>Canny Edge Detection (ct)</vt:lpstr>
      <vt:lpstr>Canny Edge Detection (ct)</vt:lpstr>
      <vt:lpstr>Ex. 2</vt:lpstr>
      <vt:lpstr>Template Matching</vt:lpstr>
      <vt:lpstr>Template Matching (ct)</vt:lpstr>
      <vt:lpstr>OpenCV &amp; Machine Learning</vt:lpstr>
      <vt:lpstr>OpenCV &amp; Machine Learning (ct)</vt:lpstr>
      <vt:lpstr>References</vt:lpstr>
    </vt:vector>
  </TitlesOfParts>
  <Company>Delhi Technological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Digital Image Processing</dc:title>
  <dc:creator>Sahil Biswas</dc:creator>
  <cp:lastModifiedBy>Admin</cp:lastModifiedBy>
  <cp:revision>414</cp:revision>
  <dcterms:created xsi:type="dcterms:W3CDTF">2009-02-04T15:16:29Z</dcterms:created>
  <dcterms:modified xsi:type="dcterms:W3CDTF">2023-12-05T14:11:21Z</dcterms:modified>
</cp:coreProperties>
</file>